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72" r:id="rId14"/>
    <p:sldId id="273" r:id="rId15"/>
    <p:sldId id="274" r:id="rId16"/>
    <p:sldId id="276" r:id="rId17"/>
    <p:sldId id="289" r:id="rId18"/>
    <p:sldId id="275" r:id="rId19"/>
    <p:sldId id="267" r:id="rId20"/>
    <p:sldId id="277" r:id="rId21"/>
    <p:sldId id="282" r:id="rId22"/>
    <p:sldId id="268" r:id="rId23"/>
    <p:sldId id="278" r:id="rId24"/>
    <p:sldId id="283" r:id="rId25"/>
    <p:sldId id="269" r:id="rId26"/>
    <p:sldId id="280" r:id="rId27"/>
    <p:sldId id="279" r:id="rId28"/>
    <p:sldId id="270" r:id="rId29"/>
    <p:sldId id="284" r:id="rId30"/>
    <p:sldId id="285" r:id="rId31"/>
    <p:sldId id="286"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82" autoAdjust="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BC1041-998B-4A70-9786-48B23BA2B250}" type="datetimeFigureOut">
              <a:rPr lang="en-US" smtClean="0"/>
              <a:t>14-Jul-25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A35CA-7A81-4C31-AC8D-F21AE2347ED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79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BC1041-998B-4A70-9786-48B23BA2B250}" type="datetimeFigureOut">
              <a:rPr lang="en-US" smtClean="0"/>
              <a:t>14-Jul-25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413966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BC1041-998B-4A70-9786-48B23BA2B250}" type="datetimeFigureOut">
              <a:rPr lang="en-US" smtClean="0"/>
              <a:t>14-Jul-25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247710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BC1041-998B-4A70-9786-48B23BA2B250}" type="datetimeFigureOut">
              <a:rPr lang="en-US" smtClean="0"/>
              <a:t>14-Jul-25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87502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BC1041-998B-4A70-9786-48B23BA2B250}" type="datetimeFigureOut">
              <a:rPr lang="en-US" smtClean="0"/>
              <a:t>14-Jul-25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A35CA-7A81-4C31-AC8D-F21AE2347ED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17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BC1041-998B-4A70-9786-48B23BA2B250}" type="datetimeFigureOut">
              <a:rPr lang="en-US" smtClean="0"/>
              <a:t>14-Jul-25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383289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BC1041-998B-4A70-9786-48B23BA2B250}" type="datetimeFigureOut">
              <a:rPr lang="en-US" smtClean="0"/>
              <a:t>14-Jul-25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44627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BC1041-998B-4A70-9786-48B23BA2B250}" type="datetimeFigureOut">
              <a:rPr lang="en-US" smtClean="0"/>
              <a:t>14-Jul-25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1116417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BC1041-998B-4A70-9786-48B23BA2B250}" type="datetimeFigureOut">
              <a:rPr lang="en-US" smtClean="0"/>
              <a:t>14-Jul-25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2620875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BC1041-998B-4A70-9786-48B23BA2B250}" type="datetimeFigureOut">
              <a:rPr lang="en-US" smtClean="0"/>
              <a:t>14-Jul-25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35CA-7A81-4C31-AC8D-F21AE2347EDC}" type="slidenum">
              <a:rPr lang="en-US" smtClean="0"/>
              <a:t>‹#›</a:t>
            </a:fld>
            <a:endParaRPr lang="en-US"/>
          </a:p>
        </p:txBody>
      </p:sp>
    </p:spTree>
    <p:extLst>
      <p:ext uri="{BB962C8B-B14F-4D97-AF65-F5344CB8AC3E}">
        <p14:creationId xmlns:p14="http://schemas.microsoft.com/office/powerpoint/2010/main" val="89780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C1041-998B-4A70-9786-48B23BA2B250}" type="datetimeFigureOut">
              <a:rPr lang="en-US" smtClean="0"/>
              <a:t>14-Jul-25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1A35CA-7A81-4C31-AC8D-F21AE2347EDC}" type="slidenum">
              <a:rPr lang="en-US" smtClean="0"/>
              <a:t>‹#›</a:t>
            </a:fld>
            <a:endParaRPr lang="en-US"/>
          </a:p>
        </p:txBody>
      </p:sp>
    </p:spTree>
    <p:extLst>
      <p:ext uri="{BB962C8B-B14F-4D97-AF65-F5344CB8AC3E}">
        <p14:creationId xmlns:p14="http://schemas.microsoft.com/office/powerpoint/2010/main" val="401424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BC1041-998B-4A70-9786-48B23BA2B250}" type="datetimeFigureOut">
              <a:rPr lang="en-US" smtClean="0"/>
              <a:t>14-Jul-25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1A35CA-7A81-4C31-AC8D-F21AE2347ED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11861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8916" y="155789"/>
            <a:ext cx="10058400" cy="1001609"/>
          </a:xfrm>
        </p:spPr>
        <p:txBody>
          <a:bodyPr>
            <a:normAutofit fontScale="90000"/>
          </a:bodyPr>
          <a:lstStyle/>
          <a:p>
            <a:r>
              <a:rPr lang="en-US" dirty="0" smtClean="0">
                <a:solidFill>
                  <a:schemeClr val="tx1"/>
                </a:solidFill>
                <a:latin typeface="Arial Narrow" panose="020B0606020202030204" pitchFamily="34" charset="0"/>
              </a:rPr>
              <a:t>Aircraft Instruments</a:t>
            </a:r>
            <a:endParaRPr lang="en-US" dirty="0">
              <a:solidFill>
                <a:schemeClr val="tx1"/>
              </a:solidFill>
              <a:latin typeface="Arial Narrow" panose="020B0606020202030204" pitchFamily="34" charset="0"/>
            </a:endParaRPr>
          </a:p>
        </p:txBody>
      </p:sp>
      <p:sp>
        <p:nvSpPr>
          <p:cNvPr id="3" name="Subtitle 2"/>
          <p:cNvSpPr>
            <a:spLocks noGrp="1"/>
          </p:cNvSpPr>
          <p:nvPr>
            <p:ph type="subTitle" idx="1"/>
          </p:nvPr>
        </p:nvSpPr>
        <p:spPr>
          <a:xfrm>
            <a:off x="1100051" y="1760561"/>
            <a:ext cx="10058400" cy="3838059"/>
          </a:xfrm>
        </p:spPr>
        <p:txBody>
          <a:bodyPr/>
          <a:lstStyle/>
          <a:p>
            <a:endParaRPr lang="en-US" dirty="0"/>
          </a:p>
        </p:txBody>
      </p:sp>
      <p:pic>
        <p:nvPicPr>
          <p:cNvPr id="5" name="Picture 4"/>
          <p:cNvPicPr>
            <a:picLocks noChangeAspect="1"/>
          </p:cNvPicPr>
          <p:nvPr/>
        </p:nvPicPr>
        <p:blipFill rotWithShape="1">
          <a:blip r:embed="rId2"/>
          <a:srcRect l="35140" t="22901" r="15246" b="10144"/>
          <a:stretch/>
        </p:blipFill>
        <p:spPr>
          <a:xfrm>
            <a:off x="878915" y="1289221"/>
            <a:ext cx="10279535" cy="4897867"/>
          </a:xfrm>
          <a:prstGeom prst="roundRect">
            <a:avLst/>
          </a:prstGeom>
        </p:spPr>
      </p:pic>
    </p:spTree>
    <p:extLst>
      <p:ext uri="{BB962C8B-B14F-4D97-AF65-F5344CB8AC3E}">
        <p14:creationId xmlns:p14="http://schemas.microsoft.com/office/powerpoint/2010/main" val="3218718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9523"/>
          <a:stretch/>
        </p:blipFill>
        <p:spPr>
          <a:xfrm>
            <a:off x="1097280" y="286603"/>
            <a:ext cx="10058400" cy="6001655"/>
          </a:xfrm>
        </p:spPr>
      </p:pic>
    </p:spTree>
    <p:extLst>
      <p:ext uri="{BB962C8B-B14F-4D97-AF65-F5344CB8AC3E}">
        <p14:creationId xmlns:p14="http://schemas.microsoft.com/office/powerpoint/2010/main" val="17876335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53889"/>
            <a:ext cx="10058400" cy="909151"/>
          </a:xfrm>
        </p:spPr>
        <p:txBody>
          <a:bodyPr/>
          <a:lstStyle/>
          <a:p>
            <a:r>
              <a:rPr lang="en-US" dirty="0" smtClean="0">
                <a:latin typeface="Arial Narrow" panose="020B0606020202030204" pitchFamily="34" charset="0"/>
              </a:rPr>
              <a:t>Working of airspeed indicator</a:t>
            </a:r>
            <a:endParaRPr lang="en-US" dirty="0">
              <a:latin typeface="Arial Narrow" panose="020B0606020202030204" pitchFamily="34" charset="0"/>
            </a:endParaRPr>
          </a:p>
        </p:txBody>
      </p:sp>
      <p:sp>
        <p:nvSpPr>
          <p:cNvPr id="3" name="Content Placeholder 2"/>
          <p:cNvSpPr>
            <a:spLocks noGrp="1"/>
          </p:cNvSpPr>
          <p:nvPr>
            <p:ph idx="1"/>
          </p:nvPr>
        </p:nvSpPr>
        <p:spPr>
          <a:xfrm>
            <a:off x="787791" y="1716257"/>
            <a:ext cx="11000935" cy="4445391"/>
          </a:xfrm>
        </p:spPr>
        <p:txBody>
          <a:bodyPr>
            <a:normAutofit/>
          </a:bodyPr>
          <a:lstStyle/>
          <a:p>
            <a:pPr lvl="1" algn="just">
              <a:lnSpc>
                <a:spcPct val="150000"/>
              </a:lnSpc>
              <a:buFont typeface="Wingdings" panose="05000000000000000000" pitchFamily="2" charset="2"/>
              <a:buChar char="Ø"/>
            </a:pPr>
            <a:r>
              <a:rPr lang="en-US" dirty="0" smtClean="0">
                <a:solidFill>
                  <a:schemeClr val="tx1"/>
                </a:solidFill>
                <a:latin typeface="Arial Narrow" panose="020B0606020202030204" pitchFamily="34" charset="0"/>
              </a:rPr>
              <a:t> The </a:t>
            </a:r>
            <a:r>
              <a:rPr lang="en-US" dirty="0">
                <a:solidFill>
                  <a:schemeClr val="tx1"/>
                </a:solidFill>
                <a:latin typeface="Arial Narrow" panose="020B0606020202030204" pitchFamily="34" charset="0"/>
              </a:rPr>
              <a:t>ASI is the only flight instrument that uses both the static system and the pitot system. Static pressure enters the ASI case, while total pressure flexes the diaphragm, which is connected to the ASI pointer via mechanical linkage. </a:t>
            </a:r>
            <a:endParaRPr lang="en-US" dirty="0" smtClean="0">
              <a:solidFill>
                <a:schemeClr val="tx1"/>
              </a:solidFill>
              <a:latin typeface="Arial Narrow" panose="020B0606020202030204" pitchFamily="34" charset="0"/>
            </a:endParaRPr>
          </a:p>
          <a:p>
            <a:pPr lvl="1" algn="just">
              <a:lnSpc>
                <a:spcPct val="150000"/>
              </a:lnSpc>
              <a:buFont typeface="Wingdings" panose="05000000000000000000" pitchFamily="2" charset="2"/>
              <a:buChar char="Ø"/>
            </a:pPr>
            <a:r>
              <a:rPr lang="en-US" dirty="0" smtClean="0">
                <a:solidFill>
                  <a:schemeClr val="tx1"/>
                </a:solidFill>
                <a:latin typeface="Arial Narrow" panose="020B0606020202030204" pitchFamily="34" charset="0"/>
              </a:rPr>
              <a:t>The </a:t>
            </a:r>
            <a:r>
              <a:rPr lang="en-US" dirty="0">
                <a:solidFill>
                  <a:schemeClr val="tx1"/>
                </a:solidFill>
                <a:latin typeface="Arial Narrow" panose="020B0606020202030204" pitchFamily="34" charset="0"/>
              </a:rPr>
              <a:t>pressures are equal when the aircraft is stationary on the ground, and hence shows a reading of zero. When the aircraft is moving forward, air entering the pitot tube is at a greater pressure than the static line, which flexes the diaphragm, moving the pointer. </a:t>
            </a:r>
            <a:endParaRPr lang="en-US" dirty="0" smtClean="0">
              <a:solidFill>
                <a:schemeClr val="tx1"/>
              </a:solidFill>
              <a:latin typeface="Arial Narrow" panose="020B0606020202030204" pitchFamily="34" charset="0"/>
            </a:endParaRPr>
          </a:p>
          <a:p>
            <a:pPr lvl="1" algn="just">
              <a:lnSpc>
                <a:spcPct val="150000"/>
              </a:lnSpc>
              <a:buFont typeface="Wingdings" panose="05000000000000000000" pitchFamily="2" charset="2"/>
              <a:buChar char="Ø"/>
            </a:pPr>
            <a:r>
              <a:rPr lang="en-US" dirty="0" smtClean="0">
                <a:solidFill>
                  <a:schemeClr val="tx1"/>
                </a:solidFill>
                <a:latin typeface="Arial Narrow" panose="020B0606020202030204" pitchFamily="34" charset="0"/>
              </a:rPr>
              <a:t> The </a:t>
            </a:r>
            <a:r>
              <a:rPr lang="en-US" dirty="0">
                <a:solidFill>
                  <a:schemeClr val="tx1"/>
                </a:solidFill>
                <a:latin typeface="Arial Narrow" panose="020B0606020202030204" pitchFamily="34" charset="0"/>
              </a:rPr>
              <a:t>pitot tube may become blocked, because of insects, dirt or failure to remove the pitot cover. A blockage will prevent ram air from entering the system. If the pitot opening is blocked, but the drain hole is open, the system pressure will drop to ambient pressure, and the ASI pointer will drop to a zero reading. If both the opening and drain holes are blocked, the ASI will not indicate any change in airspeed. </a:t>
            </a:r>
            <a:endParaRPr lang="en-US" dirty="0"/>
          </a:p>
        </p:txBody>
      </p:sp>
    </p:spTree>
    <p:extLst>
      <p:ext uri="{BB962C8B-B14F-4D97-AF65-F5344CB8AC3E}">
        <p14:creationId xmlns:p14="http://schemas.microsoft.com/office/powerpoint/2010/main" val="205068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Narrow" panose="020B0606020202030204" pitchFamily="34" charset="0"/>
              </a:rPr>
              <a:t>Attitude Indicator (AI</a:t>
            </a:r>
            <a:r>
              <a:rPr lang="en-US" dirty="0" smtClean="0">
                <a:latin typeface="Arial Narrow" panose="020B0606020202030204" pitchFamily="34" charset="0"/>
              </a:rPr>
              <a:t>)</a:t>
            </a:r>
            <a:endParaRPr lang="en-US" dirty="0">
              <a:latin typeface="Arial Narrow" panose="020B0606020202030204" pitchFamily="34" charset="0"/>
            </a:endParaRPr>
          </a:p>
        </p:txBody>
      </p:sp>
      <p:sp>
        <p:nvSpPr>
          <p:cNvPr id="3" name="Content Placeholder 2"/>
          <p:cNvSpPr>
            <a:spLocks noGrp="1"/>
          </p:cNvSpPr>
          <p:nvPr>
            <p:ph idx="1"/>
          </p:nvPr>
        </p:nvSpPr>
        <p:spPr>
          <a:xfrm>
            <a:off x="858129" y="1845734"/>
            <a:ext cx="10832123" cy="4023360"/>
          </a:xfrm>
        </p:spPr>
        <p:txBody>
          <a:bodyPr/>
          <a:lstStyle/>
          <a:p>
            <a:pPr lvl="1" algn="just">
              <a:lnSpc>
                <a:spcPct val="150000"/>
              </a:lnSpc>
              <a:buFont typeface="Wingdings" panose="05000000000000000000" pitchFamily="2" charset="2"/>
              <a:buChar char="Ø"/>
            </a:pPr>
            <a:r>
              <a:rPr lang="en-US" dirty="0" smtClean="0"/>
              <a:t> </a:t>
            </a:r>
            <a:r>
              <a:rPr lang="en-US" sz="2000" dirty="0" smtClean="0"/>
              <a:t>Also </a:t>
            </a:r>
            <a:r>
              <a:rPr lang="en-US" sz="2000" dirty="0"/>
              <a:t>known as the artificial horizon, the AI uses a rigidly-mounted internal gyro to display the aircraft’s attitude relative to the horizon. The display consists of </a:t>
            </a:r>
            <a:r>
              <a:rPr lang="en-US" sz="2000" dirty="0" smtClean="0"/>
              <a:t>an aircraft </a:t>
            </a:r>
            <a:r>
              <a:rPr lang="en-US" sz="2000" dirty="0"/>
              <a:t>aligned to the horizon in straight-and-level flight, with a blue sky above and brown or black ground below.</a:t>
            </a:r>
          </a:p>
          <a:p>
            <a:pPr lvl="1" algn="just">
              <a:lnSpc>
                <a:spcPct val="150000"/>
              </a:lnSpc>
              <a:buFont typeface="Wingdings" panose="05000000000000000000" pitchFamily="2" charset="2"/>
              <a:buChar char="Ø"/>
            </a:pPr>
            <a:r>
              <a:rPr lang="en-US" sz="2000" dirty="0" smtClean="0"/>
              <a:t> A </a:t>
            </a:r>
            <a:r>
              <a:rPr lang="en-US" sz="2000" dirty="0"/>
              <a:t>vertical scale crossing the horizon shows degrees of pitch up or down. A curved scale across the top shows degrees of bank left or right. When the aircraft changes pitch or direction, the aircraft essentially rotates around the AI’s </a:t>
            </a:r>
            <a:r>
              <a:rPr lang="en-US" sz="2000" dirty="0" smtClean="0"/>
              <a:t>gyro </a:t>
            </a:r>
            <a:r>
              <a:rPr lang="en-US" sz="2000" dirty="0"/>
              <a:t>and the instrument display responds accordingly.</a:t>
            </a:r>
          </a:p>
          <a:p>
            <a:pPr marL="0" indent="0">
              <a:buNone/>
            </a:pPr>
            <a:endParaRPr lang="en-US" dirty="0"/>
          </a:p>
        </p:txBody>
      </p:sp>
    </p:spTree>
    <p:extLst>
      <p:ext uri="{BB962C8B-B14F-4D97-AF65-F5344CB8AC3E}">
        <p14:creationId xmlns:p14="http://schemas.microsoft.com/office/powerpoint/2010/main" val="2606200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94352" y="341313"/>
            <a:ext cx="8032750" cy="5946775"/>
          </a:xfrm>
        </p:spPr>
      </p:pic>
    </p:spTree>
    <p:extLst>
      <p:ext uri="{BB962C8B-B14F-4D97-AF65-F5344CB8AC3E}">
        <p14:creationId xmlns:p14="http://schemas.microsoft.com/office/powerpoint/2010/main" val="2561419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86602"/>
            <a:ext cx="11043137" cy="6015723"/>
          </a:xfrm>
        </p:spPr>
      </p:pic>
    </p:spTree>
    <p:extLst>
      <p:ext uri="{BB962C8B-B14F-4D97-AF65-F5344CB8AC3E}">
        <p14:creationId xmlns:p14="http://schemas.microsoft.com/office/powerpoint/2010/main" val="2042829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821" y="525754"/>
            <a:ext cx="10058400" cy="846161"/>
          </a:xfrm>
        </p:spPr>
        <p:txBody>
          <a:bodyPr/>
          <a:lstStyle/>
          <a:p>
            <a:r>
              <a:rPr lang="en-US" dirty="0"/>
              <a:t>Gyroscope</a:t>
            </a:r>
          </a:p>
        </p:txBody>
      </p:sp>
      <p:sp>
        <p:nvSpPr>
          <p:cNvPr id="3" name="Content Placeholder 2"/>
          <p:cNvSpPr>
            <a:spLocks noGrp="1"/>
          </p:cNvSpPr>
          <p:nvPr>
            <p:ph idx="1"/>
          </p:nvPr>
        </p:nvSpPr>
        <p:spPr>
          <a:xfrm>
            <a:off x="1097279" y="1965278"/>
            <a:ext cx="10269415" cy="3903816"/>
          </a:xfrm>
        </p:spPr>
        <p:txBody>
          <a:bodyPr/>
          <a:lstStyle/>
          <a:p>
            <a:endParaRPr lang="en-US" dirty="0" smtClean="0"/>
          </a:p>
          <a:p>
            <a:pPr lvl="1" algn="just">
              <a:lnSpc>
                <a:spcPct val="150000"/>
              </a:lnSpc>
              <a:buFont typeface="Wingdings" panose="05000000000000000000" pitchFamily="2" charset="2"/>
              <a:buChar char="Ø"/>
            </a:pPr>
            <a:r>
              <a:rPr lang="en-US" dirty="0" smtClean="0"/>
              <a:t> </a:t>
            </a:r>
            <a:r>
              <a:rPr lang="en-US" sz="2400" dirty="0" smtClean="0"/>
              <a:t>A </a:t>
            </a:r>
            <a:r>
              <a:rPr lang="en-US" sz="2400" b="1" dirty="0"/>
              <a:t>gyroscope</a:t>
            </a:r>
            <a:r>
              <a:rPr lang="en-US" sz="2400" dirty="0"/>
              <a:t> is a device used for measuring or maintaining orientation and angular velocity. It works on the principle of </a:t>
            </a:r>
            <a:r>
              <a:rPr lang="en-US" sz="2400" b="1" dirty="0">
                <a:solidFill>
                  <a:srgbClr val="FF0000"/>
                </a:solidFill>
              </a:rPr>
              <a:t>conservation of angular momentum</a:t>
            </a:r>
            <a:r>
              <a:rPr lang="en-US" sz="2400" dirty="0"/>
              <a:t>.</a:t>
            </a:r>
          </a:p>
          <a:p>
            <a:pPr lvl="1" algn="just">
              <a:lnSpc>
                <a:spcPct val="150000"/>
              </a:lnSpc>
              <a:buFont typeface="Wingdings" panose="05000000000000000000" pitchFamily="2" charset="2"/>
              <a:buChar char="Ø"/>
            </a:pPr>
            <a:r>
              <a:rPr lang="en-US" sz="2400" dirty="0" smtClean="0"/>
              <a:t> A spinning rotor, mounted on gimbals, resists changes to its orientation, allowing it to maintain a fixed direction in space even as its base is moved. This resistance to orientation change is due to the rotor's angular momentum, which tends to stay constant unless acted upon by an external torque. </a:t>
            </a:r>
            <a:endParaRPr lang="en-US" sz="2400" dirty="0"/>
          </a:p>
          <a:p>
            <a:pPr lvl="1" algn="just">
              <a:buFont typeface="Wingdings" panose="05000000000000000000" pitchFamily="2" charset="2"/>
              <a:buChar char="Ø"/>
            </a:pPr>
            <a:endParaRPr lang="en-US" dirty="0"/>
          </a:p>
        </p:txBody>
      </p:sp>
    </p:spTree>
    <p:extLst>
      <p:ext uri="{BB962C8B-B14F-4D97-AF65-F5344CB8AC3E}">
        <p14:creationId xmlns:p14="http://schemas.microsoft.com/office/powerpoint/2010/main" val="1412679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4"/>
            <a:ext cx="5134708" cy="59313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988" y="286602"/>
            <a:ext cx="4923692" cy="5931318"/>
          </a:xfrm>
          <a:prstGeom prst="rect">
            <a:avLst/>
          </a:prstGeom>
        </p:spPr>
      </p:pic>
    </p:spTree>
    <p:extLst>
      <p:ext uri="{BB962C8B-B14F-4D97-AF65-F5344CB8AC3E}">
        <p14:creationId xmlns:p14="http://schemas.microsoft.com/office/powerpoint/2010/main" val="17386180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4912" y="450166"/>
            <a:ext cx="5598990" cy="5598942"/>
          </a:xfrm>
        </p:spPr>
        <p:txBody>
          <a:bodyPr>
            <a:normAutofit/>
          </a:bodyPr>
          <a:lstStyle/>
          <a:p>
            <a:pPr lvl="1" algn="just">
              <a:lnSpc>
                <a:spcPct val="150000"/>
              </a:lnSpc>
              <a:buFont typeface="Wingdings" panose="05000000000000000000" pitchFamily="2" charset="2"/>
              <a:buChar char="Ø"/>
            </a:pPr>
            <a:r>
              <a:rPr lang="en-US" sz="2800" b="1" dirty="0">
                <a:solidFill>
                  <a:srgbClr val="FF0000"/>
                </a:solidFill>
              </a:rPr>
              <a:t> </a:t>
            </a:r>
            <a:r>
              <a:rPr lang="en-US" sz="2800" b="1" dirty="0" smtClean="0">
                <a:solidFill>
                  <a:srgbClr val="FF0000"/>
                </a:solidFill>
              </a:rPr>
              <a:t>Spin </a:t>
            </a:r>
            <a:r>
              <a:rPr lang="en-US" sz="2800" b="1" dirty="0">
                <a:solidFill>
                  <a:srgbClr val="FF0000"/>
                </a:solidFill>
              </a:rPr>
              <a:t>axis </a:t>
            </a:r>
            <a:r>
              <a:rPr lang="en-US" sz="2800" dirty="0"/>
              <a:t>is the axis around which the </a:t>
            </a:r>
            <a:r>
              <a:rPr lang="en-US" sz="2800" b="1" dirty="0"/>
              <a:t>rotor spins</a:t>
            </a:r>
            <a:r>
              <a:rPr lang="en-US" sz="2800" dirty="0"/>
              <a:t>. </a:t>
            </a:r>
            <a:endParaRPr lang="en-US" sz="2800" dirty="0" smtClean="0"/>
          </a:p>
          <a:p>
            <a:pPr lvl="1" algn="just">
              <a:lnSpc>
                <a:spcPct val="150000"/>
              </a:lnSpc>
              <a:buFont typeface="Wingdings" panose="05000000000000000000" pitchFamily="2" charset="2"/>
              <a:buChar char="Ø"/>
            </a:pPr>
            <a:r>
              <a:rPr lang="en-US" sz="2800" dirty="0" smtClean="0"/>
              <a:t> </a:t>
            </a:r>
            <a:r>
              <a:rPr lang="en-US" sz="2800" b="1" dirty="0">
                <a:solidFill>
                  <a:srgbClr val="FF0000"/>
                </a:solidFill>
              </a:rPr>
              <a:t>Tilt</a:t>
            </a:r>
            <a:r>
              <a:rPr lang="en-US" sz="2800" b="1" dirty="0" smtClean="0">
                <a:solidFill>
                  <a:srgbClr val="FF0000"/>
                </a:solidFill>
              </a:rPr>
              <a:t> </a:t>
            </a:r>
            <a:r>
              <a:rPr lang="en-US" sz="2800" b="1" dirty="0">
                <a:solidFill>
                  <a:srgbClr val="FF0000"/>
                </a:solidFill>
              </a:rPr>
              <a:t>axis</a:t>
            </a:r>
            <a:r>
              <a:rPr lang="en-US" sz="2800" dirty="0"/>
              <a:t> is the axis about which the gyroscope's </a:t>
            </a:r>
            <a:r>
              <a:rPr lang="en-US" sz="2800" b="1" dirty="0"/>
              <a:t>spin axis can rotate (or "tilt") in a vertical plane</a:t>
            </a:r>
            <a:r>
              <a:rPr lang="en-US" sz="2800" dirty="0"/>
              <a:t>. </a:t>
            </a:r>
            <a:endParaRPr lang="en-US" sz="2800" dirty="0" smtClean="0"/>
          </a:p>
          <a:p>
            <a:pPr lvl="1" algn="just">
              <a:lnSpc>
                <a:spcPct val="150000"/>
              </a:lnSpc>
              <a:buFont typeface="Wingdings" panose="05000000000000000000" pitchFamily="2" charset="2"/>
              <a:buChar char="Ø"/>
            </a:pPr>
            <a:r>
              <a:rPr lang="en-US" sz="2800" dirty="0"/>
              <a:t> </a:t>
            </a:r>
            <a:r>
              <a:rPr lang="en-US" sz="2800" b="1" dirty="0">
                <a:solidFill>
                  <a:srgbClr val="FF0000"/>
                </a:solidFill>
              </a:rPr>
              <a:t>Veer</a:t>
            </a:r>
            <a:r>
              <a:rPr lang="en-US" sz="2800" b="1" dirty="0" smtClean="0">
                <a:solidFill>
                  <a:srgbClr val="FF0000"/>
                </a:solidFill>
              </a:rPr>
              <a:t> </a:t>
            </a:r>
            <a:r>
              <a:rPr lang="en-US" sz="2800" b="1" dirty="0">
                <a:solidFill>
                  <a:srgbClr val="FF0000"/>
                </a:solidFill>
              </a:rPr>
              <a:t>axis</a:t>
            </a:r>
            <a:r>
              <a:rPr lang="en-US" sz="2800" dirty="0"/>
              <a:t> is the axis about which the gyroscope's </a:t>
            </a:r>
            <a:r>
              <a:rPr lang="en-US" sz="2800" b="1" dirty="0"/>
              <a:t>spin axis can rotate (or "veer") in a </a:t>
            </a:r>
            <a:r>
              <a:rPr lang="en-US" sz="2800" b="1" dirty="0" smtClean="0"/>
              <a:t>horizontal plane.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528" y="450166"/>
            <a:ext cx="5064369" cy="5598942"/>
          </a:xfrm>
          <a:prstGeom prst="rect">
            <a:avLst/>
          </a:prstGeom>
        </p:spPr>
      </p:pic>
    </p:spTree>
    <p:extLst>
      <p:ext uri="{BB962C8B-B14F-4D97-AF65-F5344CB8AC3E}">
        <p14:creationId xmlns:p14="http://schemas.microsoft.com/office/powerpoint/2010/main" val="3679487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129" y="286603"/>
            <a:ext cx="10592973" cy="6032310"/>
          </a:xfrm>
        </p:spPr>
      </p:pic>
    </p:spTree>
    <p:extLst>
      <p:ext uri="{BB962C8B-B14F-4D97-AF65-F5344CB8AC3E}">
        <p14:creationId xmlns:p14="http://schemas.microsoft.com/office/powerpoint/2010/main" val="2666683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67957"/>
            <a:ext cx="10058400" cy="873457"/>
          </a:xfrm>
        </p:spPr>
        <p:txBody>
          <a:bodyPr/>
          <a:lstStyle/>
          <a:p>
            <a:r>
              <a:rPr lang="en-US" dirty="0" smtClean="0"/>
              <a:t>Altimeter</a:t>
            </a:r>
            <a:endParaRPr lang="en-US" dirty="0"/>
          </a:p>
        </p:txBody>
      </p:sp>
      <p:sp>
        <p:nvSpPr>
          <p:cNvPr id="3" name="Content Placeholder 2"/>
          <p:cNvSpPr>
            <a:spLocks noGrp="1"/>
          </p:cNvSpPr>
          <p:nvPr>
            <p:ph idx="1"/>
          </p:nvPr>
        </p:nvSpPr>
        <p:spPr>
          <a:xfrm>
            <a:off x="1097279" y="1845734"/>
            <a:ext cx="10241280" cy="4023360"/>
          </a:xfrm>
        </p:spPr>
        <p:txBody>
          <a:bodyPr>
            <a:normAutofit/>
          </a:bodyPr>
          <a:lstStyle/>
          <a:p>
            <a:pPr lvl="1" algn="just">
              <a:lnSpc>
                <a:spcPct val="150000"/>
              </a:lnSpc>
              <a:buFont typeface="Wingdings" panose="05000000000000000000" pitchFamily="2" charset="2"/>
              <a:buChar char="Ø"/>
            </a:pPr>
            <a:r>
              <a:rPr lang="en-US" sz="2400" dirty="0" smtClean="0"/>
              <a:t> The </a:t>
            </a:r>
            <a:r>
              <a:rPr lang="en-US" sz="2400" dirty="0"/>
              <a:t>altimeter uses barometric </a:t>
            </a:r>
            <a:r>
              <a:rPr lang="en-US" sz="2400" dirty="0" smtClean="0"/>
              <a:t>pressure (</a:t>
            </a:r>
            <a:r>
              <a:rPr lang="en-US" sz="2400" dirty="0"/>
              <a:t>atmospheric </a:t>
            </a:r>
            <a:r>
              <a:rPr lang="en-US" sz="2400" dirty="0" smtClean="0"/>
              <a:t>pressure)</a:t>
            </a:r>
            <a:r>
              <a:rPr lang="en-US" sz="2400" dirty="0" smtClean="0"/>
              <a:t> </a:t>
            </a:r>
            <a:r>
              <a:rPr lang="en-US" sz="2400" dirty="0"/>
              <a:t>obtained from the static port to display the aircraft’s approximate altitude or height above mean sea level (MSL) in feet. </a:t>
            </a:r>
            <a:r>
              <a:rPr lang="en-US" sz="2400" dirty="0" smtClean="0"/>
              <a:t>These </a:t>
            </a:r>
            <a:r>
              <a:rPr lang="en-US" sz="2400" dirty="0"/>
              <a:t>pointers provide the altitude </a:t>
            </a:r>
            <a:r>
              <a:rPr lang="en-US" sz="2400" dirty="0" smtClean="0"/>
              <a:t>information.</a:t>
            </a:r>
            <a:endParaRPr lang="en-US" sz="2400" dirty="0"/>
          </a:p>
          <a:p>
            <a:pPr lvl="1" algn="just">
              <a:lnSpc>
                <a:spcPct val="150000"/>
              </a:lnSpc>
              <a:buFont typeface="Wingdings" panose="05000000000000000000" pitchFamily="2" charset="2"/>
              <a:buChar char="Ø"/>
            </a:pPr>
            <a:r>
              <a:rPr lang="en-US" sz="2400" dirty="0" smtClean="0"/>
              <a:t> Because barometric pressure changes with altitude and atmospheric conditions, most altimeters contain an adjustment knob to dial in the local barometric pressure (also known as the altimeter </a:t>
            </a:r>
            <a:r>
              <a:rPr lang="en-US" sz="2400" dirty="0" err="1" smtClean="0"/>
              <a:t>baro</a:t>
            </a:r>
            <a:r>
              <a:rPr lang="en-US" sz="2400" dirty="0" smtClean="0"/>
              <a:t> setting).</a:t>
            </a:r>
            <a:endParaRPr lang="en-US" sz="2400" dirty="0"/>
          </a:p>
        </p:txBody>
      </p:sp>
    </p:spTree>
    <p:extLst>
      <p:ext uri="{BB962C8B-B14F-4D97-AF65-F5344CB8AC3E}">
        <p14:creationId xmlns:p14="http://schemas.microsoft.com/office/powerpoint/2010/main" val="709193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1696"/>
          </a:xfrm>
        </p:spPr>
        <p:txBody>
          <a:bodyPr/>
          <a:lstStyle/>
          <a:p>
            <a:r>
              <a:rPr lang="en-US" dirty="0" smtClean="0">
                <a:latin typeface="Arial Narrow" panose="020B0606020202030204" pitchFamily="34" charset="0"/>
              </a:rPr>
              <a:t>Types of Instruments</a:t>
            </a:r>
            <a:endParaRPr lang="en-US" dirty="0">
              <a:latin typeface="Arial Narrow" panose="020B0606020202030204" pitchFamily="34" charset="0"/>
            </a:endParaRPr>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Ø"/>
            </a:pPr>
            <a:r>
              <a:rPr lang="en-US" dirty="0" smtClean="0">
                <a:latin typeface="Arial Narrow" panose="020B0606020202030204" pitchFamily="34" charset="0"/>
              </a:rPr>
              <a:t> Primary </a:t>
            </a:r>
            <a:r>
              <a:rPr lang="en-US" dirty="0">
                <a:latin typeface="Arial Narrow" panose="020B0606020202030204" pitchFamily="34" charset="0"/>
              </a:rPr>
              <a:t>Flight </a:t>
            </a:r>
            <a:r>
              <a:rPr lang="en-US" dirty="0" smtClean="0">
                <a:latin typeface="Arial Narrow" panose="020B0606020202030204" pitchFamily="34" charset="0"/>
              </a:rPr>
              <a:t>Instruments</a:t>
            </a:r>
          </a:p>
          <a:p>
            <a:pPr lvl="1">
              <a:lnSpc>
                <a:spcPct val="150000"/>
              </a:lnSpc>
              <a:buFont typeface="Wingdings" panose="05000000000000000000" pitchFamily="2" charset="2"/>
              <a:buChar char="Ø"/>
            </a:pPr>
            <a:r>
              <a:rPr lang="en-US" dirty="0" smtClean="0">
                <a:latin typeface="Arial Narrow" panose="020B0606020202030204" pitchFamily="34" charset="0"/>
              </a:rPr>
              <a:t> Engine </a:t>
            </a:r>
            <a:r>
              <a:rPr lang="en-US" dirty="0">
                <a:latin typeface="Arial Narrow" panose="020B0606020202030204" pitchFamily="34" charset="0"/>
              </a:rPr>
              <a:t>and Performance </a:t>
            </a:r>
            <a:r>
              <a:rPr lang="en-US" dirty="0" smtClean="0">
                <a:latin typeface="Arial Narrow" panose="020B0606020202030204" pitchFamily="34" charset="0"/>
              </a:rPr>
              <a:t>Instruments</a:t>
            </a:r>
          </a:p>
          <a:p>
            <a:pPr lvl="1">
              <a:lnSpc>
                <a:spcPct val="150000"/>
              </a:lnSpc>
              <a:buFont typeface="Wingdings" panose="05000000000000000000" pitchFamily="2" charset="2"/>
              <a:buChar char="Ø"/>
            </a:pPr>
            <a:r>
              <a:rPr lang="en-US" dirty="0" smtClean="0">
                <a:latin typeface="Arial Narrow" panose="020B0606020202030204" pitchFamily="34" charset="0"/>
              </a:rPr>
              <a:t> Navigation Instruments and</a:t>
            </a:r>
            <a:endParaRPr lang="en-US" dirty="0" smtClean="0">
              <a:latin typeface="Arial Narrow" panose="020B0606020202030204" pitchFamily="34" charset="0"/>
            </a:endParaRPr>
          </a:p>
          <a:p>
            <a:pPr lvl="1">
              <a:lnSpc>
                <a:spcPct val="150000"/>
              </a:lnSpc>
              <a:buFont typeface="Wingdings" panose="05000000000000000000" pitchFamily="2" charset="2"/>
              <a:buChar char="Ø"/>
            </a:pPr>
            <a:r>
              <a:rPr lang="en-US" dirty="0" smtClean="0">
                <a:latin typeface="Arial Narrow" panose="020B0606020202030204" pitchFamily="34" charset="0"/>
              </a:rPr>
              <a:t> Miscellaneous </a:t>
            </a:r>
            <a:r>
              <a:rPr lang="en-US" dirty="0">
                <a:latin typeface="Arial Narrow" panose="020B0606020202030204" pitchFamily="34" charset="0"/>
              </a:rPr>
              <a:t>Instruments</a:t>
            </a:r>
          </a:p>
        </p:txBody>
      </p:sp>
    </p:spTree>
    <p:extLst>
      <p:ext uri="{BB962C8B-B14F-4D97-AF65-F5344CB8AC3E}">
        <p14:creationId xmlns:p14="http://schemas.microsoft.com/office/powerpoint/2010/main" val="3118104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395784"/>
            <a:ext cx="10058400" cy="5431809"/>
          </a:xfrm>
        </p:spPr>
      </p:pic>
    </p:spTree>
    <p:extLst>
      <p:ext uri="{BB962C8B-B14F-4D97-AF65-F5344CB8AC3E}">
        <p14:creationId xmlns:p14="http://schemas.microsoft.com/office/powerpoint/2010/main" val="2100622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2"/>
            <a:ext cx="10058400" cy="6001655"/>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131"/>
          </a:xfrm>
          <a:prstGeom prst="rect">
            <a:avLst/>
          </a:prstGeom>
        </p:spPr>
      </p:pic>
    </p:spTree>
    <p:extLst>
      <p:ext uri="{BB962C8B-B14F-4D97-AF65-F5344CB8AC3E}">
        <p14:creationId xmlns:p14="http://schemas.microsoft.com/office/powerpoint/2010/main" val="418629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3723"/>
            <a:ext cx="10058400" cy="963637"/>
          </a:xfrm>
        </p:spPr>
        <p:txBody>
          <a:bodyPr>
            <a:normAutofit/>
          </a:bodyPr>
          <a:lstStyle/>
          <a:p>
            <a:r>
              <a:rPr lang="en-US" dirty="0"/>
              <a:t>Turn Coordinator (TC</a:t>
            </a:r>
            <a:r>
              <a:rPr lang="en-US" dirty="0" smtClean="0"/>
              <a:t>)</a:t>
            </a:r>
            <a:endParaRPr lang="en-US" dirty="0"/>
          </a:p>
        </p:txBody>
      </p:sp>
      <p:sp>
        <p:nvSpPr>
          <p:cNvPr id="3" name="Content Placeholder 2"/>
          <p:cNvSpPr>
            <a:spLocks noGrp="1"/>
          </p:cNvSpPr>
          <p:nvPr>
            <p:ph idx="1"/>
          </p:nvPr>
        </p:nvSpPr>
        <p:spPr/>
        <p:txBody>
          <a:bodyPr>
            <a:normAutofit/>
          </a:bodyPr>
          <a:lstStyle/>
          <a:p>
            <a:pPr lvl="1" algn="just">
              <a:lnSpc>
                <a:spcPct val="150000"/>
              </a:lnSpc>
              <a:buFont typeface="Wingdings" panose="05000000000000000000" pitchFamily="2" charset="2"/>
              <a:buChar char="Ø"/>
            </a:pPr>
            <a:r>
              <a:rPr lang="en-US" sz="2200" dirty="0" smtClean="0"/>
              <a:t> </a:t>
            </a:r>
            <a:r>
              <a:rPr lang="en-US" sz="2400" dirty="0" smtClean="0"/>
              <a:t>One </a:t>
            </a:r>
            <a:r>
              <a:rPr lang="en-US" sz="2400" dirty="0"/>
              <a:t>indicates the rate of </a:t>
            </a:r>
            <a:r>
              <a:rPr lang="en-US" sz="2400" dirty="0" smtClean="0"/>
              <a:t>turn </a:t>
            </a:r>
            <a:r>
              <a:rPr lang="en-US" sz="2400" dirty="0"/>
              <a:t>or the rate of change in the aircraft's heading; the other part indicates whether the aircraft is in coordinated flight, showing </a:t>
            </a:r>
            <a:r>
              <a:rPr lang="en-US" sz="2400" dirty="0" smtClean="0"/>
              <a:t>the slip or skid of </a:t>
            </a:r>
            <a:r>
              <a:rPr lang="en-US" sz="2400" dirty="0"/>
              <a:t>the </a:t>
            </a:r>
            <a:r>
              <a:rPr lang="en-US" sz="2400" dirty="0" smtClean="0"/>
              <a:t>turn.</a:t>
            </a:r>
            <a:endParaRPr lang="en-US" sz="2400" dirty="0"/>
          </a:p>
          <a:p>
            <a:pPr lvl="1" algn="just">
              <a:lnSpc>
                <a:spcPct val="150000"/>
              </a:lnSpc>
              <a:buFont typeface="Wingdings" panose="05000000000000000000" pitchFamily="2" charset="2"/>
              <a:buChar char="Ø"/>
            </a:pPr>
            <a:r>
              <a:rPr lang="en-US" sz="2400" dirty="0" smtClean="0"/>
              <a:t> Note </a:t>
            </a:r>
            <a:r>
              <a:rPr lang="en-US" sz="2400" dirty="0" smtClean="0"/>
              <a:t>that the TC is not meant to indicate a bank angle, just rate and direction of turn. The TC may include a liquid-filled inclinometer that provides slip or skid information.</a:t>
            </a:r>
          </a:p>
        </p:txBody>
      </p:sp>
    </p:spTree>
    <p:extLst>
      <p:ext uri="{BB962C8B-B14F-4D97-AF65-F5344CB8AC3E}">
        <p14:creationId xmlns:p14="http://schemas.microsoft.com/office/powerpoint/2010/main" val="2478357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468" y="286603"/>
            <a:ext cx="10227212" cy="5718412"/>
          </a:xfrm>
        </p:spPr>
      </p:pic>
    </p:spTree>
    <p:extLst>
      <p:ext uri="{BB962C8B-B14F-4D97-AF65-F5344CB8AC3E}">
        <p14:creationId xmlns:p14="http://schemas.microsoft.com/office/powerpoint/2010/main" val="3421206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8306" t="33837" r="17456" b="19303"/>
          <a:stretch/>
        </p:blipFill>
        <p:spPr>
          <a:xfrm>
            <a:off x="787791" y="286603"/>
            <a:ext cx="10480431" cy="5720301"/>
          </a:xfrm>
          <a:prstGeom prst="rect">
            <a:avLst/>
          </a:prstGeom>
        </p:spPr>
      </p:pic>
    </p:spTree>
    <p:extLst>
      <p:ext uri="{BB962C8B-B14F-4D97-AF65-F5344CB8AC3E}">
        <p14:creationId xmlns:p14="http://schemas.microsoft.com/office/powerpoint/2010/main" val="266177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47114"/>
            <a:ext cx="10058400" cy="1055077"/>
          </a:xfrm>
        </p:spPr>
        <p:txBody>
          <a:bodyPr/>
          <a:lstStyle/>
          <a:p>
            <a:r>
              <a:rPr lang="en-US" dirty="0"/>
              <a:t>Heading Indicator (HI</a:t>
            </a:r>
            <a:r>
              <a:rPr lang="en-US" dirty="0" smtClean="0"/>
              <a:t>)</a:t>
            </a:r>
            <a:endParaRPr lang="en-US" dirty="0"/>
          </a:p>
        </p:txBody>
      </p:sp>
      <p:sp>
        <p:nvSpPr>
          <p:cNvPr id="3" name="Content Placeholder 2"/>
          <p:cNvSpPr>
            <a:spLocks noGrp="1"/>
          </p:cNvSpPr>
          <p:nvPr>
            <p:ph idx="1"/>
          </p:nvPr>
        </p:nvSpPr>
        <p:spPr/>
        <p:txBody>
          <a:bodyPr>
            <a:normAutofit/>
          </a:bodyPr>
          <a:lstStyle/>
          <a:p>
            <a:pPr lvl="1" algn="just">
              <a:lnSpc>
                <a:spcPct val="150000"/>
              </a:lnSpc>
              <a:buFont typeface="Wingdings" panose="05000000000000000000" pitchFamily="2" charset="2"/>
              <a:buChar char="Ø"/>
            </a:pPr>
            <a:r>
              <a:rPr lang="en-US" sz="2000" dirty="0" smtClean="0"/>
              <a:t> The </a:t>
            </a:r>
            <a:r>
              <a:rPr lang="en-US" sz="2000" dirty="0"/>
              <a:t>HI uses a rotating gyro to display the current </a:t>
            </a:r>
            <a:r>
              <a:rPr lang="en-US" sz="2000" dirty="0" smtClean="0"/>
              <a:t>compass direction </a:t>
            </a:r>
            <a:r>
              <a:rPr lang="en-US" sz="2000" dirty="0"/>
              <a:t>(otherwise known as the heading) that the aircraft is flying. </a:t>
            </a:r>
            <a:endParaRPr lang="en-US" sz="2000" dirty="0" smtClean="0"/>
          </a:p>
          <a:p>
            <a:pPr lvl="1" algn="just">
              <a:lnSpc>
                <a:spcPct val="150000"/>
              </a:lnSpc>
              <a:buFont typeface="Wingdings" panose="05000000000000000000" pitchFamily="2" charset="2"/>
              <a:buChar char="Ø"/>
            </a:pPr>
            <a:r>
              <a:rPr lang="en-US" sz="2000" dirty="0" smtClean="0"/>
              <a:t>Using </a:t>
            </a:r>
            <a:r>
              <a:rPr lang="en-US" sz="2000" dirty="0"/>
              <a:t>a 360-degree compass card with north as zero or “N,” the HI shows headings in 5-degree increments with every 30 degrees enumerated. To reduce crowding, the last “zero” of the heading is </a:t>
            </a:r>
            <a:r>
              <a:rPr lang="en-US" sz="2000" dirty="0" smtClean="0"/>
              <a:t>omitted ”3</a:t>
            </a:r>
            <a:r>
              <a:rPr lang="en-US" sz="2000" dirty="0"/>
              <a:t>” is 30 degrees, “12” is 120, etc.</a:t>
            </a:r>
          </a:p>
          <a:p>
            <a:pPr lvl="1" algn="just">
              <a:lnSpc>
                <a:spcPct val="150000"/>
              </a:lnSpc>
              <a:buFont typeface="Wingdings" panose="05000000000000000000" pitchFamily="2" charset="2"/>
              <a:buChar char="Ø"/>
            </a:pPr>
            <a:r>
              <a:rPr lang="en-US" sz="2000" dirty="0" smtClean="0"/>
              <a:t> An </a:t>
            </a:r>
            <a:r>
              <a:rPr lang="en-US" sz="2000" dirty="0"/>
              <a:t>adjustment knob turns the internal HI compass card to align with the aircraft’s magnetic compass.</a:t>
            </a:r>
          </a:p>
          <a:p>
            <a:pPr lvl="1" algn="just">
              <a:lnSpc>
                <a:spcPct val="15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3801996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230" y="477672"/>
            <a:ext cx="10345003" cy="5527343"/>
          </a:xfrm>
        </p:spPr>
      </p:pic>
    </p:spTree>
    <p:extLst>
      <p:ext uri="{BB962C8B-B14F-4D97-AF65-F5344CB8AC3E}">
        <p14:creationId xmlns:p14="http://schemas.microsoft.com/office/powerpoint/2010/main" val="4117075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06438" y="351692"/>
            <a:ext cx="11029070" cy="5852160"/>
          </a:xfrm>
        </p:spPr>
      </p:pic>
    </p:spTree>
    <p:extLst>
      <p:ext uri="{BB962C8B-B14F-4D97-AF65-F5344CB8AC3E}">
        <p14:creationId xmlns:p14="http://schemas.microsoft.com/office/powerpoint/2010/main" val="324218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3723"/>
            <a:ext cx="10058400" cy="963637"/>
          </a:xfrm>
        </p:spPr>
        <p:txBody>
          <a:bodyPr/>
          <a:lstStyle/>
          <a:p>
            <a:r>
              <a:rPr lang="en-US" dirty="0"/>
              <a:t>Vertical Speed Indicator (VSI</a:t>
            </a:r>
            <a:r>
              <a:rPr lang="en-US" dirty="0" smtClean="0"/>
              <a:t>)</a:t>
            </a:r>
            <a:endParaRPr lang="en-US" dirty="0"/>
          </a:p>
        </p:txBody>
      </p:sp>
      <p:sp>
        <p:nvSpPr>
          <p:cNvPr id="3" name="Content Placeholder 2"/>
          <p:cNvSpPr>
            <a:spLocks noGrp="1"/>
          </p:cNvSpPr>
          <p:nvPr>
            <p:ph idx="1"/>
          </p:nvPr>
        </p:nvSpPr>
        <p:spPr/>
        <p:txBody>
          <a:bodyPr>
            <a:normAutofit/>
          </a:bodyPr>
          <a:lstStyle/>
          <a:p>
            <a:pPr lvl="1" algn="just">
              <a:lnSpc>
                <a:spcPct val="150000"/>
              </a:lnSpc>
              <a:buFont typeface="Wingdings" panose="05000000000000000000" pitchFamily="2" charset="2"/>
              <a:buChar char="Ø"/>
            </a:pPr>
            <a:r>
              <a:rPr lang="en-US" sz="2400" dirty="0" smtClean="0"/>
              <a:t> The </a:t>
            </a:r>
            <a:r>
              <a:rPr lang="en-US" sz="2400" dirty="0"/>
              <a:t>VSI uses internal pressure differential to provide a visual indication of how fast the aircraft is climbing or descending. </a:t>
            </a:r>
            <a:endParaRPr lang="en-US" sz="2400" dirty="0" smtClean="0"/>
          </a:p>
          <a:p>
            <a:pPr lvl="1" algn="just">
              <a:lnSpc>
                <a:spcPct val="150000"/>
              </a:lnSpc>
              <a:buFont typeface="Wingdings" panose="05000000000000000000" pitchFamily="2" charset="2"/>
              <a:buChar char="Ø"/>
            </a:pPr>
            <a:r>
              <a:rPr lang="en-US" sz="2400" dirty="0"/>
              <a:t> </a:t>
            </a:r>
            <a:r>
              <a:rPr lang="en-US" sz="2400" dirty="0" smtClean="0"/>
              <a:t>A </a:t>
            </a:r>
            <a:r>
              <a:rPr lang="en-US" sz="2400" dirty="0"/>
              <a:t>diaphragm with chambers connected to the static port expands or contracts in response to climbs and descents, causing the instrument to indicate the rate of climb or descent in hundreds of feet per minute (fpm). </a:t>
            </a:r>
            <a:endParaRPr lang="en-US" sz="2400" dirty="0" smtClean="0"/>
          </a:p>
          <a:p>
            <a:pPr lvl="1" algn="just">
              <a:lnSpc>
                <a:spcPct val="150000"/>
              </a:lnSpc>
              <a:buFont typeface="Wingdings" panose="05000000000000000000" pitchFamily="2" charset="2"/>
              <a:buChar char="Ø"/>
            </a:pPr>
            <a:r>
              <a:rPr lang="en-US" sz="2400" dirty="0" smtClean="0"/>
              <a:t>A </a:t>
            </a:r>
            <a:r>
              <a:rPr lang="en-US" sz="2400" dirty="0"/>
              <a:t>hole in the diaphragm releases the pressure change to return to zero rate when no change is occurring.</a:t>
            </a:r>
          </a:p>
        </p:txBody>
      </p:sp>
    </p:spTree>
    <p:extLst>
      <p:ext uri="{BB962C8B-B14F-4D97-AF65-F5344CB8AC3E}">
        <p14:creationId xmlns:p14="http://schemas.microsoft.com/office/powerpoint/2010/main" val="3439679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23778" y="748983"/>
            <a:ext cx="10058400" cy="5497072"/>
          </a:xfrm>
        </p:spPr>
        <p:txBody>
          <a:bodyPr/>
          <a:lstStyle/>
          <a:p>
            <a:pPr lvl="1" algn="just">
              <a:lnSpc>
                <a:spcPct val="150000"/>
              </a:lnSpc>
              <a:buFont typeface="Wingdings" panose="05000000000000000000" pitchFamily="2" charset="2"/>
              <a:buChar char="Ø"/>
            </a:pPr>
            <a:r>
              <a:rPr lang="en-US" sz="2400" dirty="0" smtClean="0"/>
              <a:t> </a:t>
            </a:r>
            <a:r>
              <a:rPr lang="en-US" sz="2800" dirty="0" smtClean="0"/>
              <a:t>When </a:t>
            </a:r>
            <a:r>
              <a:rPr lang="en-US" sz="2800" dirty="0"/>
              <a:t>the aircraft climbs, the static pressure decreases, which allows the pressure inside the case to compress the aneroid and move the pointer upward to show a climb.</a:t>
            </a:r>
          </a:p>
          <a:p>
            <a:pPr lvl="1" algn="just">
              <a:lnSpc>
                <a:spcPct val="150000"/>
              </a:lnSpc>
              <a:buFont typeface="Wingdings" panose="05000000000000000000" pitchFamily="2" charset="2"/>
              <a:buChar char="Ø"/>
            </a:pPr>
            <a:r>
              <a:rPr lang="en-US" sz="2800" dirty="0" smtClean="0"/>
              <a:t> Conversely</a:t>
            </a:r>
            <a:r>
              <a:rPr lang="en-US" sz="2800" dirty="0"/>
              <a:t>, when the aircraft descends, the static pressure increases, allowing the aneroid to expand and move the needle downward to show a descent.</a:t>
            </a:r>
          </a:p>
          <a:p>
            <a:pPr lvl="1" algn="just">
              <a:lnSpc>
                <a:spcPct val="150000"/>
              </a:lnSpc>
              <a:buFont typeface="Wingdings" panose="05000000000000000000" pitchFamily="2" charset="2"/>
              <a:buChar char="Ø"/>
            </a:pPr>
            <a:r>
              <a:rPr lang="en-US" sz="2800" dirty="0" smtClean="0"/>
              <a:t> When </a:t>
            </a:r>
            <a:r>
              <a:rPr lang="en-US" sz="2800" dirty="0"/>
              <a:t>the aircraft levels off, the pressure inside the case equals the pressure inside the aneroid and the indicator points to zero.</a:t>
            </a:r>
          </a:p>
          <a:p>
            <a:endParaRPr lang="en-US" dirty="0"/>
          </a:p>
        </p:txBody>
      </p:sp>
    </p:spTree>
    <p:extLst>
      <p:ext uri="{BB962C8B-B14F-4D97-AF65-F5344CB8AC3E}">
        <p14:creationId xmlns:p14="http://schemas.microsoft.com/office/powerpoint/2010/main" val="3587393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96287"/>
          </a:xfrm>
        </p:spPr>
        <p:txBody>
          <a:bodyPr/>
          <a:lstStyle/>
          <a:p>
            <a:r>
              <a:rPr lang="en-US" dirty="0">
                <a:latin typeface="Arial Narrow" panose="020B0606020202030204" pitchFamily="34" charset="0"/>
              </a:rPr>
              <a:t>Primary Flight Instruments</a:t>
            </a:r>
          </a:p>
        </p:txBody>
      </p:sp>
      <p:sp>
        <p:nvSpPr>
          <p:cNvPr id="3" name="Content Placeholder 2"/>
          <p:cNvSpPr>
            <a:spLocks noGrp="1"/>
          </p:cNvSpPr>
          <p:nvPr>
            <p:ph idx="1"/>
          </p:nvPr>
        </p:nvSpPr>
        <p:spPr/>
        <p:txBody>
          <a:bodyPr/>
          <a:lstStyle/>
          <a:p>
            <a:pPr lvl="1" algn="just">
              <a:lnSpc>
                <a:spcPct val="150000"/>
              </a:lnSpc>
              <a:buFont typeface="Wingdings" panose="05000000000000000000" pitchFamily="2" charset="2"/>
              <a:buChar char="Ø"/>
            </a:pPr>
            <a:r>
              <a:rPr lang="en-US" b="1" dirty="0" smtClean="0">
                <a:latin typeface="Arial Narrow" panose="020B0606020202030204" pitchFamily="34" charset="0"/>
              </a:rPr>
              <a:t> Airspeed </a:t>
            </a:r>
            <a:r>
              <a:rPr lang="en-US" b="1" dirty="0">
                <a:latin typeface="Arial Narrow" panose="020B0606020202030204" pitchFamily="34" charset="0"/>
              </a:rPr>
              <a:t>Indicator (ASI)</a:t>
            </a:r>
            <a:r>
              <a:rPr lang="en-US" dirty="0">
                <a:latin typeface="Arial Narrow" panose="020B0606020202030204" pitchFamily="34" charset="0"/>
              </a:rPr>
              <a:t> </a:t>
            </a:r>
            <a:r>
              <a:rPr lang="en-US" dirty="0" smtClean="0">
                <a:latin typeface="Arial Narrow" panose="020B0606020202030204" pitchFamily="34" charset="0"/>
              </a:rPr>
              <a:t>	-  Displays </a:t>
            </a:r>
            <a:r>
              <a:rPr lang="en-US" dirty="0">
                <a:latin typeface="Arial Narrow" panose="020B0606020202030204" pitchFamily="34" charset="0"/>
              </a:rPr>
              <a:t>the speed of the aircraft relative to the air.</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Attitude </a:t>
            </a:r>
            <a:r>
              <a:rPr lang="en-US" b="1" dirty="0">
                <a:latin typeface="Arial Narrow" panose="020B0606020202030204" pitchFamily="34" charset="0"/>
              </a:rPr>
              <a:t>Indicator</a:t>
            </a:r>
            <a:r>
              <a:rPr lang="en-US" dirty="0">
                <a:latin typeface="Arial Narrow" panose="020B0606020202030204" pitchFamily="34" charset="0"/>
              </a:rPr>
              <a:t> </a:t>
            </a:r>
            <a:r>
              <a:rPr lang="en-US" dirty="0" smtClean="0">
                <a:latin typeface="Arial Narrow" panose="020B0606020202030204" pitchFamily="34" charset="0"/>
              </a:rPr>
              <a:t>	-  Shows </a:t>
            </a:r>
            <a:r>
              <a:rPr lang="en-US" dirty="0">
                <a:latin typeface="Arial Narrow" panose="020B0606020202030204" pitchFamily="34" charset="0"/>
              </a:rPr>
              <a:t>the aircraft's orientation relative to the horizon (pitch and roll).</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Altimeter</a:t>
            </a:r>
            <a:r>
              <a:rPr lang="en-US" dirty="0" smtClean="0">
                <a:latin typeface="Arial Narrow" panose="020B0606020202030204" pitchFamily="34" charset="0"/>
              </a:rPr>
              <a:t> 		-  Measures </a:t>
            </a:r>
            <a:r>
              <a:rPr lang="en-US" dirty="0">
                <a:latin typeface="Arial Narrow" panose="020B0606020202030204" pitchFamily="34" charset="0"/>
              </a:rPr>
              <a:t>the aircraft's altitude above sea level.</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Heading </a:t>
            </a:r>
            <a:r>
              <a:rPr lang="en-US" b="1" dirty="0">
                <a:latin typeface="Arial Narrow" panose="020B0606020202030204" pitchFamily="34" charset="0"/>
              </a:rPr>
              <a:t>Indicator (HI)</a:t>
            </a:r>
            <a:r>
              <a:rPr lang="en-US" dirty="0">
                <a:latin typeface="Arial Narrow" panose="020B0606020202030204" pitchFamily="34" charset="0"/>
              </a:rPr>
              <a:t> </a:t>
            </a:r>
            <a:r>
              <a:rPr lang="en-US" dirty="0" smtClean="0">
                <a:latin typeface="Arial Narrow" panose="020B0606020202030204" pitchFamily="34" charset="0"/>
              </a:rPr>
              <a:t>	-  Shows </a:t>
            </a:r>
            <a:r>
              <a:rPr lang="en-US" dirty="0">
                <a:latin typeface="Arial Narrow" panose="020B0606020202030204" pitchFamily="34" charset="0"/>
              </a:rPr>
              <a:t>the aircraft’s current compass heading.</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Vertical </a:t>
            </a:r>
            <a:r>
              <a:rPr lang="en-US" b="1" dirty="0">
                <a:latin typeface="Arial Narrow" panose="020B0606020202030204" pitchFamily="34" charset="0"/>
              </a:rPr>
              <a:t>Speed Indicator (VSI)</a:t>
            </a:r>
            <a:r>
              <a:rPr lang="en-US" dirty="0">
                <a:latin typeface="Arial Narrow" panose="020B0606020202030204" pitchFamily="34" charset="0"/>
              </a:rPr>
              <a:t> - </a:t>
            </a:r>
            <a:r>
              <a:rPr lang="en-US" dirty="0" smtClean="0">
                <a:latin typeface="Arial Narrow" panose="020B0606020202030204" pitchFamily="34" charset="0"/>
              </a:rPr>
              <a:t> Displays </a:t>
            </a:r>
            <a:r>
              <a:rPr lang="en-US" dirty="0">
                <a:latin typeface="Arial Narrow" panose="020B0606020202030204" pitchFamily="34" charset="0"/>
              </a:rPr>
              <a:t>the rate of climb or descent.</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Turn </a:t>
            </a:r>
            <a:r>
              <a:rPr lang="en-US" b="1" dirty="0">
                <a:latin typeface="Arial Narrow" panose="020B0606020202030204" pitchFamily="34" charset="0"/>
              </a:rPr>
              <a:t>Coordinator</a:t>
            </a:r>
            <a:r>
              <a:rPr lang="en-US" dirty="0">
                <a:latin typeface="Arial Narrow" panose="020B0606020202030204" pitchFamily="34" charset="0"/>
              </a:rPr>
              <a:t> </a:t>
            </a:r>
            <a:r>
              <a:rPr lang="en-US" dirty="0" smtClean="0">
                <a:latin typeface="Arial Narrow" panose="020B0606020202030204" pitchFamily="34" charset="0"/>
              </a:rPr>
              <a:t>	-  Indicates </a:t>
            </a:r>
            <a:r>
              <a:rPr lang="en-US" dirty="0">
                <a:latin typeface="Arial Narrow" panose="020B0606020202030204" pitchFamily="34" charset="0"/>
              </a:rPr>
              <a:t>the rate of turn and the coordination (balance) of the turn.</a:t>
            </a:r>
          </a:p>
          <a:p>
            <a:pPr lvl="1" algn="just">
              <a:lnSpc>
                <a:spcPct val="150000"/>
              </a:lnSpc>
              <a:buFont typeface="Wingdings" panose="05000000000000000000" pitchFamily="2" charset="2"/>
              <a:buChar char="Ø"/>
            </a:pPr>
            <a:r>
              <a:rPr lang="en-US" b="1" dirty="0" smtClean="0">
                <a:latin typeface="Arial Narrow" panose="020B0606020202030204" pitchFamily="34" charset="0"/>
              </a:rPr>
              <a:t> Magnetic Compass	</a:t>
            </a:r>
            <a:r>
              <a:rPr lang="en-US" dirty="0" smtClean="0">
                <a:latin typeface="Arial Narrow" panose="020B0606020202030204" pitchFamily="34" charset="0"/>
              </a:rPr>
              <a:t>-  Shows </a:t>
            </a:r>
            <a:r>
              <a:rPr lang="en-US" dirty="0">
                <a:latin typeface="Arial Narrow" panose="020B0606020202030204" pitchFamily="34" charset="0"/>
              </a:rPr>
              <a:t>the aircraft’s heading based on the magnetic field of the </a:t>
            </a:r>
            <a:r>
              <a:rPr lang="en-US" dirty="0" smtClean="0">
                <a:latin typeface="Arial Narrow" panose="020B0606020202030204" pitchFamily="34" charset="0"/>
              </a:rPr>
              <a:t>Earth.</a:t>
            </a:r>
            <a:endParaRPr lang="en-US" dirty="0">
              <a:latin typeface="Arial Narrow" panose="020B0606020202030204" pitchFamily="34" charset="0"/>
            </a:endParaRPr>
          </a:p>
        </p:txBody>
      </p:sp>
    </p:spTree>
    <p:extLst>
      <p:ext uri="{BB962C8B-B14F-4D97-AF65-F5344CB8AC3E}">
        <p14:creationId xmlns:p14="http://schemas.microsoft.com/office/powerpoint/2010/main" val="16629224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0190" t="27801" r="54420" b="20443"/>
          <a:stretch/>
        </p:blipFill>
        <p:spPr>
          <a:xfrm>
            <a:off x="1097281" y="286603"/>
            <a:ext cx="10058400" cy="5959452"/>
          </a:xfrm>
          <a:prstGeom prst="rect">
            <a:avLst/>
          </a:prstGeom>
        </p:spPr>
      </p:pic>
    </p:spTree>
    <p:extLst>
      <p:ext uri="{BB962C8B-B14F-4D97-AF65-F5344CB8AC3E}">
        <p14:creationId xmlns:p14="http://schemas.microsoft.com/office/powerpoint/2010/main" val="2480455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391508" y="590111"/>
            <a:ext cx="6357938" cy="4895850"/>
          </a:xfrm>
        </p:spPr>
      </p:pic>
    </p:spTree>
    <p:extLst>
      <p:ext uri="{BB962C8B-B14F-4D97-AF65-F5344CB8AC3E}">
        <p14:creationId xmlns:p14="http://schemas.microsoft.com/office/powerpoint/2010/main" val="3926119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2708" y="1027137"/>
            <a:ext cx="10353675" cy="4797425"/>
          </a:xfrm>
        </p:spPr>
        <p:txBody>
          <a:bodyPr>
            <a:noAutofit/>
            <a:scene3d>
              <a:camera prst="orthographicFront"/>
              <a:lightRig rig="threePt" dir="t"/>
            </a:scene3d>
            <a:sp3d extrusionH="57150">
              <a:bevelT w="38100" h="38100" prst="relaxedInset"/>
            </a:sp3d>
          </a:bodyPr>
          <a:lstStyle/>
          <a:p>
            <a:pPr algn="ctr"/>
            <a:r>
              <a:rPr lang="en-US" sz="17500" b="1" i="1" dirty="0" smtClean="0">
                <a:ln w="12700">
                  <a:solidFill>
                    <a:schemeClr val="accent3">
                      <a:lumMod val="50000"/>
                    </a:schemeClr>
                  </a:solidFill>
                  <a:prstDash val="solid"/>
                </a:ln>
                <a:solidFill>
                  <a:srgbClr val="FF6600"/>
                </a:solidFill>
                <a:effectLst>
                  <a:outerShdw blurRad="50800" dist="38100" dir="16200000" rotWithShape="0">
                    <a:prstClr val="black">
                      <a:alpha val="40000"/>
                    </a:prstClr>
                  </a:outerShdw>
                </a:effectLst>
                <a:latin typeface="Imprint MT Shadow" panose="04020605060303030202" pitchFamily="82" charset="0"/>
              </a:rPr>
              <a:t>Thank you</a:t>
            </a:r>
            <a:endParaRPr lang="en-US" sz="17500" b="1" i="1" dirty="0">
              <a:ln w="12700">
                <a:solidFill>
                  <a:schemeClr val="accent3">
                    <a:lumMod val="50000"/>
                  </a:schemeClr>
                </a:solidFill>
                <a:prstDash val="solid"/>
              </a:ln>
              <a:solidFill>
                <a:srgbClr val="FF6600"/>
              </a:solidFill>
              <a:effectLst>
                <a:outerShdw blurRad="50800" dist="38100" dir="16200000" rotWithShape="0">
                  <a:prstClr val="black">
                    <a:alpha val="40000"/>
                  </a:prstClr>
                </a:outerShdw>
              </a:effectLst>
              <a:latin typeface="Imprint MT Shadow" panose="04020605060303030202" pitchFamily="82" charset="0"/>
            </a:endParaRPr>
          </a:p>
        </p:txBody>
      </p:sp>
    </p:spTree>
    <p:extLst>
      <p:ext uri="{BB962C8B-B14F-4D97-AF65-F5344CB8AC3E}">
        <p14:creationId xmlns:p14="http://schemas.microsoft.com/office/powerpoint/2010/main" val="1093720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96287"/>
          </a:xfrm>
        </p:spPr>
        <p:txBody>
          <a:bodyPr/>
          <a:lstStyle/>
          <a:p>
            <a:r>
              <a:rPr lang="en-US" dirty="0">
                <a:latin typeface="Arial Narrow" panose="020B0606020202030204" pitchFamily="34" charset="0"/>
              </a:rPr>
              <a:t>Engine and Performance Instruments</a:t>
            </a:r>
          </a:p>
        </p:txBody>
      </p:sp>
      <p:sp>
        <p:nvSpPr>
          <p:cNvPr id="3" name="Content Placeholder 2"/>
          <p:cNvSpPr>
            <a:spLocks noGrp="1"/>
          </p:cNvSpPr>
          <p:nvPr>
            <p:ph idx="1"/>
          </p:nvPr>
        </p:nvSpPr>
        <p:spPr>
          <a:xfrm>
            <a:off x="1097280" y="1719618"/>
            <a:ext cx="10058400" cy="4149476"/>
          </a:xfrm>
        </p:spPr>
        <p:txBody>
          <a:bodyPr>
            <a:normAutofit fontScale="92500" lnSpcReduction="20000"/>
          </a:bodyPr>
          <a:lstStyle/>
          <a:p>
            <a:pPr lvl="1">
              <a:lnSpc>
                <a:spcPct val="150000"/>
              </a:lnSpc>
              <a:buFont typeface="Wingdings" panose="05000000000000000000" pitchFamily="2" charset="2"/>
              <a:buChar char="Ø"/>
            </a:pPr>
            <a:r>
              <a:rPr lang="en-US" sz="2000" b="1" dirty="0" smtClean="0">
                <a:latin typeface="Arial Narrow" panose="020B0606020202030204" pitchFamily="34" charset="0"/>
              </a:rPr>
              <a:t> Tachometer </a:t>
            </a:r>
            <a:r>
              <a:rPr lang="en-US" sz="2000" b="1" dirty="0">
                <a:latin typeface="Arial Narrow" panose="020B0606020202030204" pitchFamily="34" charset="0"/>
              </a:rPr>
              <a:t>(RPM Indicator</a:t>
            </a:r>
            <a:r>
              <a:rPr lang="en-US" sz="2000" b="1" dirty="0" smtClean="0">
                <a:latin typeface="Arial Narrow" panose="020B0606020202030204" pitchFamily="34" charset="0"/>
              </a:rPr>
              <a:t>)	</a:t>
            </a:r>
            <a:r>
              <a:rPr lang="en-US" sz="2000" dirty="0" smtClean="0">
                <a:latin typeface="Arial Narrow" panose="020B0606020202030204" pitchFamily="34" charset="0"/>
              </a:rPr>
              <a:t>- </a:t>
            </a:r>
            <a:r>
              <a:rPr lang="en-US" sz="2000" dirty="0">
                <a:latin typeface="Arial Narrow" panose="020B0606020202030204" pitchFamily="34" charset="0"/>
              </a:rPr>
              <a:t>Displays engine revolutions per minute (RPM).</a:t>
            </a:r>
          </a:p>
          <a:p>
            <a:pPr lvl="1">
              <a:lnSpc>
                <a:spcPct val="150000"/>
              </a:lnSpc>
              <a:buFont typeface="Wingdings" panose="05000000000000000000" pitchFamily="2" charset="2"/>
              <a:buChar char="Ø"/>
            </a:pPr>
            <a:r>
              <a:rPr lang="en-US" sz="2000" b="1" dirty="0" smtClean="0">
                <a:latin typeface="Arial Narrow" panose="020B0606020202030204" pitchFamily="34" charset="0"/>
              </a:rPr>
              <a:t> Manifold </a:t>
            </a:r>
            <a:r>
              <a:rPr lang="en-US" sz="2000" b="1" dirty="0">
                <a:latin typeface="Arial Narrow" panose="020B0606020202030204" pitchFamily="34" charset="0"/>
              </a:rPr>
              <a:t>Pressure Gauge</a:t>
            </a:r>
            <a:r>
              <a:rPr lang="en-US" sz="2000" dirty="0">
                <a:latin typeface="Arial Narrow" panose="020B0606020202030204" pitchFamily="34" charset="0"/>
              </a:rPr>
              <a:t> </a:t>
            </a:r>
            <a:r>
              <a:rPr lang="en-US" sz="2000" dirty="0" smtClean="0">
                <a:latin typeface="Arial Narrow" panose="020B0606020202030204" pitchFamily="34" charset="0"/>
              </a:rPr>
              <a:t>	- </a:t>
            </a:r>
            <a:r>
              <a:rPr lang="en-US" sz="2000" dirty="0">
                <a:latin typeface="Arial Narrow" panose="020B0606020202030204" pitchFamily="34" charset="0"/>
              </a:rPr>
              <a:t>Measures the pressure within the intake manifold of a piston engine.</a:t>
            </a:r>
          </a:p>
          <a:p>
            <a:pPr lvl="1">
              <a:lnSpc>
                <a:spcPct val="150000"/>
              </a:lnSpc>
              <a:buFont typeface="Wingdings" panose="05000000000000000000" pitchFamily="2" charset="2"/>
              <a:buChar char="Ø"/>
            </a:pPr>
            <a:r>
              <a:rPr lang="en-US" sz="2000" b="1" dirty="0" smtClean="0">
                <a:latin typeface="Arial Narrow" panose="020B0606020202030204" pitchFamily="34" charset="0"/>
              </a:rPr>
              <a:t> Oil </a:t>
            </a:r>
            <a:r>
              <a:rPr lang="en-US" sz="2000" b="1" dirty="0">
                <a:latin typeface="Arial Narrow" panose="020B0606020202030204" pitchFamily="34" charset="0"/>
              </a:rPr>
              <a:t>Pressure Gauge</a:t>
            </a:r>
            <a:r>
              <a:rPr lang="en-US" sz="2000" dirty="0">
                <a:latin typeface="Arial Narrow" panose="020B0606020202030204" pitchFamily="34" charset="0"/>
              </a:rPr>
              <a:t> </a:t>
            </a:r>
            <a:r>
              <a:rPr lang="en-US" sz="2000" dirty="0" smtClean="0">
                <a:latin typeface="Arial Narrow" panose="020B0606020202030204" pitchFamily="34" charset="0"/>
              </a:rPr>
              <a:t>		- </a:t>
            </a:r>
            <a:r>
              <a:rPr lang="en-US" sz="2000" dirty="0">
                <a:latin typeface="Arial Narrow" panose="020B0606020202030204" pitchFamily="34" charset="0"/>
              </a:rPr>
              <a:t>Shows the oil pressure within the engine.</a:t>
            </a:r>
          </a:p>
          <a:p>
            <a:pPr lvl="1">
              <a:lnSpc>
                <a:spcPct val="150000"/>
              </a:lnSpc>
              <a:buFont typeface="Wingdings" panose="05000000000000000000" pitchFamily="2" charset="2"/>
              <a:buChar char="Ø"/>
            </a:pPr>
            <a:r>
              <a:rPr lang="en-US" sz="2000" b="1" dirty="0" smtClean="0">
                <a:latin typeface="Arial Narrow" panose="020B0606020202030204" pitchFamily="34" charset="0"/>
              </a:rPr>
              <a:t> Oil </a:t>
            </a:r>
            <a:r>
              <a:rPr lang="en-US" sz="2000" b="1" dirty="0">
                <a:latin typeface="Arial Narrow" panose="020B0606020202030204" pitchFamily="34" charset="0"/>
              </a:rPr>
              <a:t>Temperature Gauge</a:t>
            </a:r>
            <a:r>
              <a:rPr lang="en-US" sz="2000" dirty="0">
                <a:latin typeface="Arial Narrow" panose="020B0606020202030204" pitchFamily="34" charset="0"/>
              </a:rPr>
              <a:t> </a:t>
            </a:r>
            <a:r>
              <a:rPr lang="en-US" sz="2000" dirty="0" smtClean="0">
                <a:latin typeface="Arial Narrow" panose="020B0606020202030204" pitchFamily="34" charset="0"/>
              </a:rPr>
              <a:t>		- </a:t>
            </a:r>
            <a:r>
              <a:rPr lang="en-US" sz="2000" dirty="0">
                <a:latin typeface="Arial Narrow" panose="020B0606020202030204" pitchFamily="34" charset="0"/>
              </a:rPr>
              <a:t>Displays the temperature of the engine oil.</a:t>
            </a:r>
          </a:p>
          <a:p>
            <a:pPr lvl="1">
              <a:lnSpc>
                <a:spcPct val="150000"/>
              </a:lnSpc>
              <a:buFont typeface="Wingdings" panose="05000000000000000000" pitchFamily="2" charset="2"/>
              <a:buChar char="Ø"/>
            </a:pPr>
            <a:r>
              <a:rPr lang="en-US" sz="2000" b="1" dirty="0" smtClean="0">
                <a:latin typeface="Arial Narrow" panose="020B0606020202030204" pitchFamily="34" charset="0"/>
              </a:rPr>
              <a:t> Fuel </a:t>
            </a:r>
            <a:r>
              <a:rPr lang="en-US" sz="2000" b="1" dirty="0">
                <a:latin typeface="Arial Narrow" panose="020B0606020202030204" pitchFamily="34" charset="0"/>
              </a:rPr>
              <a:t>Pressure Gauge</a:t>
            </a:r>
            <a:r>
              <a:rPr lang="en-US" sz="2000" dirty="0">
                <a:latin typeface="Arial Narrow" panose="020B0606020202030204" pitchFamily="34" charset="0"/>
              </a:rPr>
              <a:t> </a:t>
            </a:r>
            <a:r>
              <a:rPr lang="en-US" sz="2000" dirty="0" smtClean="0">
                <a:latin typeface="Arial Narrow" panose="020B0606020202030204" pitchFamily="34" charset="0"/>
              </a:rPr>
              <a:t>		- </a:t>
            </a:r>
            <a:r>
              <a:rPr lang="en-US" sz="2000" dirty="0">
                <a:latin typeface="Arial Narrow" panose="020B0606020202030204" pitchFamily="34" charset="0"/>
              </a:rPr>
              <a:t>Indicates the pressure of the fuel being supplied to the engine.</a:t>
            </a:r>
          </a:p>
          <a:p>
            <a:pPr lvl="1">
              <a:lnSpc>
                <a:spcPct val="150000"/>
              </a:lnSpc>
              <a:buFont typeface="Wingdings" panose="05000000000000000000" pitchFamily="2" charset="2"/>
              <a:buChar char="Ø"/>
            </a:pPr>
            <a:r>
              <a:rPr lang="en-US" sz="2000" b="1" dirty="0" smtClean="0">
                <a:latin typeface="Arial Narrow" panose="020B0606020202030204" pitchFamily="34" charset="0"/>
              </a:rPr>
              <a:t> Fuel Flow Indicator		</a:t>
            </a:r>
            <a:r>
              <a:rPr lang="en-US" sz="2000" dirty="0" smtClean="0">
                <a:latin typeface="Arial Narrow" panose="020B0606020202030204" pitchFamily="34" charset="0"/>
              </a:rPr>
              <a:t>- Measures the rate of fuel consumption.</a:t>
            </a:r>
            <a:endParaRPr lang="en-US" sz="2000" dirty="0">
              <a:latin typeface="Arial Narrow" panose="020B0606020202030204" pitchFamily="34" charset="0"/>
            </a:endParaRPr>
          </a:p>
          <a:p>
            <a:pPr lvl="1">
              <a:lnSpc>
                <a:spcPct val="150000"/>
              </a:lnSpc>
              <a:buFont typeface="Wingdings" panose="05000000000000000000" pitchFamily="2" charset="2"/>
              <a:buChar char="Ø"/>
            </a:pPr>
            <a:r>
              <a:rPr lang="en-US" sz="2000" b="1" dirty="0" smtClean="0">
                <a:latin typeface="Arial Narrow" panose="020B0606020202030204" pitchFamily="34" charset="0"/>
              </a:rPr>
              <a:t> Exhaust </a:t>
            </a:r>
            <a:r>
              <a:rPr lang="en-US" sz="2000" b="1" dirty="0">
                <a:latin typeface="Arial Narrow" panose="020B0606020202030204" pitchFamily="34" charset="0"/>
              </a:rPr>
              <a:t>Gas Temperature (EGT)</a:t>
            </a:r>
            <a:r>
              <a:rPr lang="en-US" sz="2000" dirty="0">
                <a:latin typeface="Arial Narrow" panose="020B0606020202030204" pitchFamily="34" charset="0"/>
              </a:rPr>
              <a:t> </a:t>
            </a:r>
            <a:r>
              <a:rPr lang="en-US" sz="2000" dirty="0" smtClean="0">
                <a:latin typeface="Arial Narrow" panose="020B0606020202030204" pitchFamily="34" charset="0"/>
              </a:rPr>
              <a:t>	- </a:t>
            </a:r>
            <a:r>
              <a:rPr lang="en-US" sz="2000" dirty="0">
                <a:latin typeface="Arial Narrow" panose="020B0606020202030204" pitchFamily="34" charset="0"/>
              </a:rPr>
              <a:t>Shows the temperature of the exhaust gases, which helps monitor engine performance.</a:t>
            </a:r>
          </a:p>
          <a:p>
            <a:pPr lvl="1">
              <a:lnSpc>
                <a:spcPct val="150000"/>
              </a:lnSpc>
              <a:buFont typeface="Wingdings" panose="05000000000000000000" pitchFamily="2" charset="2"/>
              <a:buChar char="Ø"/>
            </a:pPr>
            <a:r>
              <a:rPr lang="en-US" sz="2000" b="1" dirty="0" smtClean="0">
                <a:latin typeface="Arial Narrow" panose="020B0606020202030204" pitchFamily="34" charset="0"/>
              </a:rPr>
              <a:t> Cylinder </a:t>
            </a:r>
            <a:r>
              <a:rPr lang="en-US" sz="2000" b="1" dirty="0">
                <a:latin typeface="Arial Narrow" panose="020B0606020202030204" pitchFamily="34" charset="0"/>
              </a:rPr>
              <a:t>Head Temperature (CHT)</a:t>
            </a:r>
            <a:r>
              <a:rPr lang="en-US" sz="2000" dirty="0">
                <a:latin typeface="Arial Narrow" panose="020B0606020202030204" pitchFamily="34" charset="0"/>
              </a:rPr>
              <a:t> </a:t>
            </a:r>
            <a:r>
              <a:rPr lang="en-US" sz="2000" dirty="0" smtClean="0">
                <a:latin typeface="Arial Narrow" panose="020B0606020202030204" pitchFamily="34" charset="0"/>
              </a:rPr>
              <a:t>- </a:t>
            </a:r>
            <a:r>
              <a:rPr lang="en-US" sz="2000" dirty="0">
                <a:latin typeface="Arial Narrow" panose="020B0606020202030204" pitchFamily="34" charset="0"/>
              </a:rPr>
              <a:t>Indicates the temperature of the engine's cylinder heads.</a:t>
            </a:r>
          </a:p>
        </p:txBody>
      </p:sp>
    </p:spTree>
    <p:extLst>
      <p:ext uri="{BB962C8B-B14F-4D97-AF65-F5344CB8AC3E}">
        <p14:creationId xmlns:p14="http://schemas.microsoft.com/office/powerpoint/2010/main" val="2548091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60060"/>
          </a:xfrm>
        </p:spPr>
        <p:txBody>
          <a:bodyPr/>
          <a:lstStyle/>
          <a:p>
            <a:r>
              <a:rPr lang="en-US" dirty="0">
                <a:latin typeface="Arial Narrow" panose="020B0606020202030204" pitchFamily="34" charset="0"/>
              </a:rPr>
              <a:t>Navigation Instruments</a:t>
            </a:r>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Ø"/>
            </a:pPr>
            <a:r>
              <a:rPr lang="en-US" b="1" dirty="0" smtClean="0">
                <a:latin typeface="Arial Narrow" panose="020B0606020202030204" pitchFamily="34" charset="0"/>
              </a:rPr>
              <a:t> VOR </a:t>
            </a:r>
            <a:r>
              <a:rPr lang="en-US" b="1" dirty="0">
                <a:latin typeface="Arial Narrow" panose="020B0606020202030204" pitchFamily="34" charset="0"/>
              </a:rPr>
              <a:t>Indicator</a:t>
            </a:r>
            <a:r>
              <a:rPr lang="en-US" dirty="0">
                <a:latin typeface="Arial Narrow" panose="020B0606020202030204" pitchFamily="34" charset="0"/>
              </a:rPr>
              <a:t> </a:t>
            </a:r>
            <a:r>
              <a:rPr lang="en-US" dirty="0" smtClean="0">
                <a:latin typeface="Arial Narrow" panose="020B0606020202030204" pitchFamily="34" charset="0"/>
              </a:rPr>
              <a:t>	- </a:t>
            </a:r>
            <a:r>
              <a:rPr lang="en-US" dirty="0">
                <a:latin typeface="Arial Narrow" panose="020B0606020202030204" pitchFamily="34" charset="0"/>
              </a:rPr>
              <a:t>Displays information from the VOR (VHF Omnidirectional Range) navigation aid.</a:t>
            </a:r>
          </a:p>
          <a:p>
            <a:pPr lvl="1">
              <a:lnSpc>
                <a:spcPct val="150000"/>
              </a:lnSpc>
              <a:buFont typeface="Wingdings" panose="05000000000000000000" pitchFamily="2" charset="2"/>
              <a:buChar char="Ø"/>
            </a:pPr>
            <a:r>
              <a:rPr lang="en-US" b="1" dirty="0" smtClean="0">
                <a:latin typeface="Arial Narrow" panose="020B0606020202030204" pitchFamily="34" charset="0"/>
              </a:rPr>
              <a:t> ADF </a:t>
            </a:r>
            <a:r>
              <a:rPr lang="en-US" b="1" dirty="0">
                <a:latin typeface="Arial Narrow" panose="020B0606020202030204" pitchFamily="34" charset="0"/>
              </a:rPr>
              <a:t>(Automatic Direction Finder)</a:t>
            </a:r>
            <a:r>
              <a:rPr lang="en-US" dirty="0">
                <a:latin typeface="Arial Narrow" panose="020B0606020202030204" pitchFamily="34" charset="0"/>
              </a:rPr>
              <a:t> - Displays the direction to a non-directional beacon (NDB).</a:t>
            </a:r>
          </a:p>
          <a:p>
            <a:pPr lvl="1">
              <a:lnSpc>
                <a:spcPct val="150000"/>
              </a:lnSpc>
              <a:buFont typeface="Wingdings" panose="05000000000000000000" pitchFamily="2" charset="2"/>
              <a:buChar char="Ø"/>
            </a:pPr>
            <a:r>
              <a:rPr lang="en-US" b="1" dirty="0" smtClean="0">
                <a:latin typeface="Arial Narrow" panose="020B0606020202030204" pitchFamily="34" charset="0"/>
              </a:rPr>
              <a:t> GPS </a:t>
            </a:r>
            <a:r>
              <a:rPr lang="en-US" b="1" dirty="0">
                <a:latin typeface="Arial Narrow" panose="020B0606020202030204" pitchFamily="34" charset="0"/>
              </a:rPr>
              <a:t>(Global Positioning System)</a:t>
            </a:r>
            <a:r>
              <a:rPr lang="en-US" dirty="0">
                <a:latin typeface="Arial Narrow" panose="020B0606020202030204" pitchFamily="34" charset="0"/>
              </a:rPr>
              <a:t> - Shows the aircraft’s position using satellite-based navigation.</a:t>
            </a:r>
          </a:p>
          <a:p>
            <a:pPr lvl="1">
              <a:lnSpc>
                <a:spcPct val="150000"/>
              </a:lnSpc>
              <a:buFont typeface="Wingdings" panose="05000000000000000000" pitchFamily="2" charset="2"/>
              <a:buChar char="Ø"/>
            </a:pPr>
            <a:r>
              <a:rPr lang="en-US" b="1" dirty="0" smtClean="0">
                <a:latin typeface="Arial Narrow" panose="020B0606020202030204" pitchFamily="34" charset="0"/>
              </a:rPr>
              <a:t> DME </a:t>
            </a:r>
            <a:r>
              <a:rPr lang="en-US" b="1" dirty="0">
                <a:latin typeface="Arial Narrow" panose="020B0606020202030204" pitchFamily="34" charset="0"/>
              </a:rPr>
              <a:t>(Distance Measuring Equipment)</a:t>
            </a:r>
            <a:r>
              <a:rPr lang="en-US" dirty="0">
                <a:latin typeface="Arial Narrow" panose="020B0606020202030204" pitchFamily="34" charset="0"/>
              </a:rPr>
              <a:t> - Displays the distance to a navigation aid.</a:t>
            </a:r>
          </a:p>
          <a:p>
            <a:pPr lvl="1">
              <a:lnSpc>
                <a:spcPct val="150000"/>
              </a:lnSpc>
              <a:buFont typeface="Wingdings" panose="05000000000000000000" pitchFamily="2" charset="2"/>
              <a:buChar char="Ø"/>
            </a:pPr>
            <a:r>
              <a:rPr lang="en-US" b="1" dirty="0" smtClean="0">
                <a:latin typeface="Arial Narrow" panose="020B0606020202030204" pitchFamily="34" charset="0"/>
              </a:rPr>
              <a:t> ILS </a:t>
            </a:r>
            <a:r>
              <a:rPr lang="en-US" b="1" dirty="0">
                <a:latin typeface="Arial Narrow" panose="020B0606020202030204" pitchFamily="34" charset="0"/>
              </a:rPr>
              <a:t>(Instrument Landing System)</a:t>
            </a:r>
            <a:r>
              <a:rPr lang="en-US" dirty="0">
                <a:latin typeface="Arial Narrow" panose="020B0606020202030204" pitchFamily="34" charset="0"/>
              </a:rPr>
              <a:t> - A system used to guide aircraft during the approach phase to landing.</a:t>
            </a:r>
          </a:p>
        </p:txBody>
      </p:sp>
    </p:spTree>
    <p:extLst>
      <p:ext uri="{BB962C8B-B14F-4D97-AF65-F5344CB8AC3E}">
        <p14:creationId xmlns:p14="http://schemas.microsoft.com/office/powerpoint/2010/main" val="3522135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55343"/>
          </a:xfrm>
        </p:spPr>
        <p:txBody>
          <a:bodyPr/>
          <a:lstStyle/>
          <a:p>
            <a:r>
              <a:rPr lang="en-US" dirty="0">
                <a:latin typeface="Arial Narrow" panose="020B0606020202030204" pitchFamily="34" charset="0"/>
              </a:rPr>
              <a:t>Miscellaneous Instruments</a:t>
            </a:r>
          </a:p>
        </p:txBody>
      </p:sp>
      <p:sp>
        <p:nvSpPr>
          <p:cNvPr id="3" name="Content Placeholder 2"/>
          <p:cNvSpPr>
            <a:spLocks noGrp="1"/>
          </p:cNvSpPr>
          <p:nvPr>
            <p:ph idx="1"/>
          </p:nvPr>
        </p:nvSpPr>
        <p:spPr/>
        <p:txBody>
          <a:bodyPr/>
          <a:lstStyle/>
          <a:p>
            <a:pPr lvl="1">
              <a:lnSpc>
                <a:spcPct val="150000"/>
              </a:lnSpc>
              <a:buFont typeface="Wingdings" panose="05000000000000000000" pitchFamily="2" charset="2"/>
              <a:buChar char="Ø"/>
            </a:pPr>
            <a:r>
              <a:rPr lang="en-US" b="1" dirty="0" smtClean="0">
                <a:latin typeface="Arial Narrow" panose="020B0606020202030204" pitchFamily="34" charset="0"/>
              </a:rPr>
              <a:t> Pitot </a:t>
            </a:r>
            <a:r>
              <a:rPr lang="en-US" b="1" dirty="0">
                <a:latin typeface="Arial Narrow" panose="020B0606020202030204" pitchFamily="34" charset="0"/>
              </a:rPr>
              <a:t>Tube</a:t>
            </a:r>
            <a:r>
              <a:rPr lang="en-US" dirty="0">
                <a:latin typeface="Arial Narrow" panose="020B0606020202030204" pitchFamily="34" charset="0"/>
              </a:rPr>
              <a:t> - Measures the dynamic pressure, which is used to calculate airspeed.</a:t>
            </a:r>
          </a:p>
          <a:p>
            <a:pPr lvl="1">
              <a:lnSpc>
                <a:spcPct val="150000"/>
              </a:lnSpc>
              <a:buFont typeface="Wingdings" panose="05000000000000000000" pitchFamily="2" charset="2"/>
              <a:buChar char="Ø"/>
            </a:pPr>
            <a:r>
              <a:rPr lang="en-US" b="1" dirty="0" smtClean="0">
                <a:latin typeface="Arial Narrow" panose="020B0606020202030204" pitchFamily="34" charset="0"/>
              </a:rPr>
              <a:t> Static </a:t>
            </a:r>
            <a:r>
              <a:rPr lang="en-US" b="1" dirty="0">
                <a:latin typeface="Arial Narrow" panose="020B0606020202030204" pitchFamily="34" charset="0"/>
              </a:rPr>
              <a:t>Port</a:t>
            </a:r>
            <a:r>
              <a:rPr lang="en-US" dirty="0">
                <a:latin typeface="Arial Narrow" panose="020B0606020202030204" pitchFamily="34" charset="0"/>
              </a:rPr>
              <a:t> - Measures the static pressure, used to calculate altitude, vertical </a:t>
            </a:r>
            <a:r>
              <a:rPr lang="en-US" dirty="0" smtClean="0">
                <a:latin typeface="Arial Narrow" panose="020B0606020202030204" pitchFamily="34" charset="0"/>
              </a:rPr>
              <a:t>speed and </a:t>
            </a:r>
            <a:r>
              <a:rPr lang="en-US" dirty="0">
                <a:latin typeface="Arial Narrow" panose="020B0606020202030204" pitchFamily="34" charset="0"/>
              </a:rPr>
              <a:t>airspeed.</a:t>
            </a:r>
          </a:p>
          <a:p>
            <a:pPr lvl="1">
              <a:lnSpc>
                <a:spcPct val="150000"/>
              </a:lnSpc>
              <a:buFont typeface="Wingdings" panose="05000000000000000000" pitchFamily="2" charset="2"/>
              <a:buChar char="Ø"/>
            </a:pPr>
            <a:r>
              <a:rPr lang="en-US" b="1" dirty="0" smtClean="0">
                <a:latin typeface="Arial Narrow" panose="020B0606020202030204" pitchFamily="34" charset="0"/>
              </a:rPr>
              <a:t> Turn and Slip </a:t>
            </a:r>
            <a:r>
              <a:rPr lang="en-US" b="1" dirty="0">
                <a:latin typeface="Arial Narrow" panose="020B0606020202030204" pitchFamily="34" charset="0"/>
              </a:rPr>
              <a:t>Indicator</a:t>
            </a:r>
            <a:r>
              <a:rPr lang="en-US" dirty="0">
                <a:latin typeface="Arial Narrow" panose="020B0606020202030204" pitchFamily="34" charset="0"/>
              </a:rPr>
              <a:t> - Shows if the aircraft is making a coordinated turn or is skidding/slipping.</a:t>
            </a:r>
          </a:p>
          <a:p>
            <a:pPr lvl="1">
              <a:lnSpc>
                <a:spcPct val="150000"/>
              </a:lnSpc>
              <a:buFont typeface="Wingdings" panose="05000000000000000000" pitchFamily="2" charset="2"/>
              <a:buChar char="Ø"/>
            </a:pPr>
            <a:r>
              <a:rPr lang="en-US" b="1" dirty="0" smtClean="0">
                <a:latin typeface="Arial Narrow" panose="020B0606020202030204" pitchFamily="34" charset="0"/>
              </a:rPr>
              <a:t> Climb </a:t>
            </a:r>
            <a:r>
              <a:rPr lang="en-US" b="1" dirty="0">
                <a:latin typeface="Arial Narrow" panose="020B0606020202030204" pitchFamily="34" charset="0"/>
              </a:rPr>
              <a:t>Rate Indicator</a:t>
            </a:r>
            <a:r>
              <a:rPr lang="en-US" dirty="0">
                <a:latin typeface="Arial Narrow" panose="020B0606020202030204" pitchFamily="34" charset="0"/>
              </a:rPr>
              <a:t> - Measures the rate of climb or descent, often integrated into the VSI.</a:t>
            </a:r>
          </a:p>
          <a:p>
            <a:pPr lvl="1">
              <a:lnSpc>
                <a:spcPct val="150000"/>
              </a:lnSpc>
              <a:buFont typeface="Wingdings" panose="05000000000000000000" pitchFamily="2" charset="2"/>
              <a:buChar char="Ø"/>
            </a:pPr>
            <a:r>
              <a:rPr lang="en-US" b="1" dirty="0" smtClean="0">
                <a:latin typeface="Arial Narrow" panose="020B0606020202030204" pitchFamily="34" charset="0"/>
              </a:rPr>
              <a:t> Yaw </a:t>
            </a:r>
            <a:r>
              <a:rPr lang="en-US" b="1" dirty="0">
                <a:latin typeface="Arial Narrow" panose="020B0606020202030204" pitchFamily="34" charset="0"/>
              </a:rPr>
              <a:t>Indicator</a:t>
            </a:r>
            <a:r>
              <a:rPr lang="en-US" dirty="0">
                <a:latin typeface="Arial Narrow" panose="020B0606020202030204" pitchFamily="34" charset="0"/>
              </a:rPr>
              <a:t> - Measures the yawing movement of the aircraft</a:t>
            </a:r>
            <a:r>
              <a:rPr lang="en-US" dirty="0" smtClean="0">
                <a:latin typeface="Arial Narrow" panose="020B0606020202030204" pitchFamily="34" charset="0"/>
              </a:rPr>
              <a:t>.</a:t>
            </a:r>
            <a:endParaRPr lang="en-US" dirty="0">
              <a:latin typeface="Arial Narrow" panose="020B0606020202030204" pitchFamily="34" charset="0"/>
            </a:endParaRPr>
          </a:p>
        </p:txBody>
      </p:sp>
    </p:spTree>
    <p:extLst>
      <p:ext uri="{BB962C8B-B14F-4D97-AF65-F5344CB8AC3E}">
        <p14:creationId xmlns:p14="http://schemas.microsoft.com/office/powerpoint/2010/main" val="1075119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64275"/>
          </a:xfrm>
        </p:spPr>
        <p:txBody>
          <a:bodyPr/>
          <a:lstStyle/>
          <a:p>
            <a:r>
              <a:rPr lang="en-US" dirty="0">
                <a:latin typeface="Arial Narrow" panose="020B0606020202030204" pitchFamily="34" charset="0"/>
              </a:rPr>
              <a:t>Airspeed Indicator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146175"/>
            <a:ext cx="10058399" cy="4722813"/>
          </a:xfrm>
        </p:spPr>
      </p:pic>
    </p:spTree>
    <p:extLst>
      <p:ext uri="{BB962C8B-B14F-4D97-AF65-F5344CB8AC3E}">
        <p14:creationId xmlns:p14="http://schemas.microsoft.com/office/powerpoint/2010/main" val="2242543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60060"/>
          </a:xfrm>
        </p:spPr>
        <p:txBody>
          <a:bodyPr>
            <a:normAutofit/>
          </a:bodyPr>
          <a:lstStyle/>
          <a:p>
            <a:r>
              <a:rPr lang="en-US" sz="4400" dirty="0">
                <a:latin typeface="Arial Narrow" panose="020B0606020202030204" pitchFamily="34" charset="0"/>
              </a:rPr>
              <a:t>Airspeed </a:t>
            </a:r>
            <a:r>
              <a:rPr lang="en-US" sz="4400" dirty="0" smtClean="0">
                <a:latin typeface="Arial Narrow" panose="020B0606020202030204" pitchFamily="34" charset="0"/>
              </a:rPr>
              <a:t>Indicator</a:t>
            </a:r>
            <a:endParaRPr lang="en-US" sz="4400" dirty="0">
              <a:latin typeface="Arial Narrow" panose="020B0606020202030204" pitchFamily="34" charset="0"/>
            </a:endParaRPr>
          </a:p>
        </p:txBody>
      </p:sp>
      <p:sp>
        <p:nvSpPr>
          <p:cNvPr id="3" name="Content Placeholder 2"/>
          <p:cNvSpPr>
            <a:spLocks noGrp="1"/>
          </p:cNvSpPr>
          <p:nvPr>
            <p:ph idx="1"/>
          </p:nvPr>
        </p:nvSpPr>
        <p:spPr/>
        <p:txBody>
          <a:bodyPr/>
          <a:lstStyle/>
          <a:p>
            <a:pPr lvl="1" algn="just">
              <a:lnSpc>
                <a:spcPct val="100000"/>
              </a:lnSpc>
              <a:buFont typeface="Wingdings" panose="05000000000000000000" pitchFamily="2" charset="2"/>
              <a:buChar char="Ø"/>
            </a:pPr>
            <a:r>
              <a:rPr lang="en-US" sz="2200" dirty="0" smtClean="0">
                <a:latin typeface="Arial Narrow" panose="020B0606020202030204" pitchFamily="34" charset="0"/>
              </a:rPr>
              <a:t> The ASI uses the pressure differential in the Pitot-static system to measure and display the aircraft’s speed. In most aircraft the ASI displays speed in knots or miles per hour. </a:t>
            </a:r>
          </a:p>
          <a:p>
            <a:pPr lvl="1" algn="just">
              <a:lnSpc>
                <a:spcPct val="100000"/>
              </a:lnSpc>
              <a:buFont typeface="Wingdings" panose="05000000000000000000" pitchFamily="2" charset="2"/>
              <a:buChar char="Ø"/>
            </a:pPr>
            <a:r>
              <a:rPr lang="en-US" sz="2200" dirty="0" smtClean="0">
                <a:latin typeface="Arial Narrow" panose="020B0606020202030204" pitchFamily="34" charset="0"/>
              </a:rPr>
              <a:t> A needle points shows the aircraft’s current indicated air speed (IAS). Standard color-coded markings provide various critical speed information for that model of aircraft, including stall, flap setting, normal operating, caution and never exceed speeds. </a:t>
            </a:r>
          </a:p>
          <a:p>
            <a:pPr lvl="1" algn="just">
              <a:lnSpc>
                <a:spcPct val="100000"/>
              </a:lnSpc>
              <a:buFont typeface="Wingdings" panose="05000000000000000000" pitchFamily="2" charset="2"/>
              <a:buChar char="Ø"/>
            </a:pPr>
            <a:r>
              <a:rPr lang="en-US" sz="2200" dirty="0" smtClean="0">
                <a:latin typeface="Arial Narrow" panose="020B0606020202030204" pitchFamily="34" charset="0"/>
              </a:rPr>
              <a:t> The table below shows what the colors on an airspeed indicator mean.</a:t>
            </a:r>
            <a:endParaRPr lang="en-US" sz="2200" dirty="0" smtClean="0">
              <a:latin typeface="Arial Narrow" panose="020B0606020202030204" pitchFamily="34" charset="0"/>
            </a:endParaRPr>
          </a:p>
          <a:p>
            <a:pPr marL="0" indent="0">
              <a:lnSpc>
                <a:spcPct val="150000"/>
              </a:lnSpc>
              <a:buNone/>
            </a:pPr>
            <a:endParaRPr lang="en-US" dirty="0"/>
          </a:p>
        </p:txBody>
      </p:sp>
    </p:spTree>
    <p:extLst>
      <p:ext uri="{BB962C8B-B14F-4D97-AF65-F5344CB8AC3E}">
        <p14:creationId xmlns:p14="http://schemas.microsoft.com/office/powerpoint/2010/main" val="651918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50878"/>
          </a:xfrm>
        </p:spPr>
        <p:txBody>
          <a:bodyPr/>
          <a:lstStyle/>
          <a:p>
            <a:r>
              <a:rPr lang="en-US" dirty="0" smtClean="0">
                <a:latin typeface="Arial Narrow" panose="020B0606020202030204" pitchFamily="34" charset="0"/>
              </a:rPr>
              <a:t>Airspeed Indicator Markings</a:t>
            </a:r>
            <a:endParaRPr lang="en-US" dirty="0">
              <a:latin typeface="Arial Narrow" panose="020B0606020202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2694294"/>
              </p:ext>
            </p:extLst>
          </p:nvPr>
        </p:nvGraphicFramePr>
        <p:xfrm>
          <a:off x="1097281" y="1337483"/>
          <a:ext cx="10058398" cy="4975461"/>
        </p:xfrm>
        <a:graphic>
          <a:graphicData uri="http://schemas.openxmlformats.org/drawingml/2006/table">
            <a:tbl>
              <a:tblPr/>
              <a:tblGrid>
                <a:gridCol w="1673215"/>
                <a:gridCol w="1473958"/>
                <a:gridCol w="6911225"/>
              </a:tblGrid>
              <a:tr h="615970">
                <a:tc>
                  <a:txBody>
                    <a:bodyPr/>
                    <a:lstStyle/>
                    <a:p>
                      <a:pPr algn="ctr" fontAlgn="t"/>
                      <a:r>
                        <a:rPr lang="en-US" sz="1600" b="1" dirty="0">
                          <a:solidFill>
                            <a:srgbClr val="FFFFFF"/>
                          </a:solidFill>
                          <a:effectLst/>
                        </a:rPr>
                        <a:t>Marking Color</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7C8"/>
                    </a:solidFill>
                  </a:tcPr>
                </a:tc>
                <a:tc>
                  <a:txBody>
                    <a:bodyPr/>
                    <a:lstStyle/>
                    <a:p>
                      <a:pPr algn="ctr" fontAlgn="t"/>
                      <a:r>
                        <a:rPr lang="en-US" sz="1600" b="1" dirty="0">
                          <a:solidFill>
                            <a:srgbClr val="FFFFFF"/>
                          </a:solidFill>
                          <a:effectLst/>
                        </a:rPr>
                        <a:t>Type</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7C8"/>
                    </a:solidFill>
                  </a:tcPr>
                </a:tc>
                <a:tc>
                  <a:txBody>
                    <a:bodyPr/>
                    <a:lstStyle/>
                    <a:p>
                      <a:pPr algn="ctr" fontAlgn="t"/>
                      <a:r>
                        <a:rPr lang="en-US" sz="1600" b="1" dirty="0">
                          <a:solidFill>
                            <a:srgbClr val="FFFFFF"/>
                          </a:solidFill>
                          <a:effectLst/>
                        </a:rPr>
                        <a:t>Meaning</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7C8"/>
                    </a:solidFill>
                  </a:tcPr>
                </a:tc>
              </a:tr>
              <a:tr h="1004365">
                <a:tc>
                  <a:txBody>
                    <a:bodyPr/>
                    <a:lstStyle/>
                    <a:p>
                      <a:pPr algn="ctr" fontAlgn="t"/>
                      <a:r>
                        <a:rPr lang="en-US" sz="1600" dirty="0" smtClean="0">
                          <a:effectLst/>
                        </a:rPr>
                        <a:t>White</a:t>
                      </a:r>
                    </a:p>
                    <a:p>
                      <a:pPr algn="ctr" fontAlgn="t"/>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Arc</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Flap operating range</a:t>
                      </a:r>
                      <a:br>
                        <a:rPr lang="en-US" sz="1600" dirty="0">
                          <a:effectLst/>
                        </a:rPr>
                      </a:br>
                      <a:r>
                        <a:rPr lang="en-US" sz="1600" dirty="0">
                          <a:effectLst/>
                        </a:rPr>
                        <a:t>Bottom: Flaps-down stall </a:t>
                      </a:r>
                      <a:r>
                        <a:rPr lang="en-US" sz="1600" dirty="0" smtClean="0">
                          <a:effectLst/>
                        </a:rPr>
                        <a:t>speed</a:t>
                      </a:r>
                      <a:r>
                        <a:rPr lang="en-US" sz="1600" dirty="0">
                          <a:effectLst/>
                        </a:rPr>
                        <a:t/>
                      </a:r>
                      <a:br>
                        <a:rPr lang="en-US" sz="1600" dirty="0">
                          <a:effectLst/>
                        </a:rPr>
                      </a:br>
                      <a:r>
                        <a:rPr lang="en-US" sz="1600" dirty="0" smtClean="0">
                          <a:effectLst/>
                        </a:rPr>
                        <a:t>Top : </a:t>
                      </a:r>
                      <a:r>
                        <a:rPr lang="en-US" sz="1600" dirty="0">
                          <a:effectLst/>
                        </a:rPr>
                        <a:t>Maximum airspeed for full flaps </a:t>
                      </a:r>
                      <a:r>
                        <a:rPr lang="en-US" sz="1600" dirty="0" smtClean="0">
                          <a:effectLst/>
                        </a:rPr>
                        <a:t>extended</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04365">
                <a:tc>
                  <a:txBody>
                    <a:bodyPr/>
                    <a:lstStyle/>
                    <a:p>
                      <a:pPr algn="ctr" fontAlgn="t"/>
                      <a:r>
                        <a:rPr lang="en-US" sz="1600" dirty="0" smtClean="0">
                          <a:effectLst/>
                        </a:rPr>
                        <a:t>Green</a:t>
                      </a:r>
                    </a:p>
                    <a:p>
                      <a:pPr algn="ctr" fontAlgn="t"/>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a:txBody>
                    <a:bodyPr/>
                    <a:lstStyle/>
                    <a:p>
                      <a:pPr algn="ctr" fontAlgn="t"/>
                      <a:r>
                        <a:rPr lang="en-US" sz="1600" dirty="0">
                          <a:effectLst/>
                        </a:rPr>
                        <a:t>Arc</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a:txBody>
                    <a:bodyPr/>
                    <a:lstStyle/>
                    <a:p>
                      <a:pPr fontAlgn="t"/>
                      <a:r>
                        <a:rPr lang="en-US" sz="1600" dirty="0">
                          <a:effectLst/>
                        </a:rPr>
                        <a:t>Normal operating range</a:t>
                      </a:r>
                      <a:br>
                        <a:rPr lang="en-US" sz="1600" dirty="0">
                          <a:effectLst/>
                        </a:rPr>
                      </a:br>
                      <a:r>
                        <a:rPr lang="en-US" sz="1600" dirty="0">
                          <a:effectLst/>
                        </a:rPr>
                        <a:t>Bottom: Flaps-up stall </a:t>
                      </a:r>
                      <a:r>
                        <a:rPr lang="en-US" sz="1600" dirty="0" smtClean="0">
                          <a:effectLst/>
                        </a:rPr>
                        <a:t>speed</a:t>
                      </a:r>
                      <a:r>
                        <a:rPr lang="en-US" sz="1600" dirty="0">
                          <a:effectLst/>
                        </a:rPr>
                        <a:t/>
                      </a:r>
                      <a:br>
                        <a:rPr lang="en-US" sz="1600" dirty="0">
                          <a:effectLst/>
                        </a:rPr>
                      </a:br>
                      <a:r>
                        <a:rPr lang="en-US" sz="1600" dirty="0">
                          <a:effectLst/>
                        </a:rPr>
                        <a:t>Top: Maximum structural cruising </a:t>
                      </a:r>
                      <a:r>
                        <a:rPr lang="en-US" sz="1600" dirty="0" smtClean="0">
                          <a:effectLst/>
                        </a:rPr>
                        <a:t>speed</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r>
              <a:tr h="721888">
                <a:tc>
                  <a:txBody>
                    <a:bodyPr/>
                    <a:lstStyle/>
                    <a:p>
                      <a:pPr algn="ctr" fontAlgn="t"/>
                      <a:r>
                        <a:rPr lang="en-US" sz="1600" dirty="0" smtClean="0">
                          <a:effectLst/>
                        </a:rPr>
                        <a:t>Blue</a:t>
                      </a:r>
                    </a:p>
                    <a:p>
                      <a:pPr algn="ctr" fontAlgn="t"/>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Line</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Airspeed for best single-engine rate-of-climb at gross weight and sea level</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04365">
                <a:tc>
                  <a:txBody>
                    <a:bodyPr/>
                    <a:lstStyle/>
                    <a:p>
                      <a:pPr algn="ctr" fontAlgn="t"/>
                      <a:r>
                        <a:rPr lang="en-US" sz="1600" dirty="0" smtClean="0">
                          <a:effectLst/>
                        </a:rPr>
                        <a:t>Yellow</a:t>
                      </a:r>
                    </a:p>
                    <a:p>
                      <a:pPr algn="ctr" fontAlgn="t"/>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a:txBody>
                    <a:bodyPr/>
                    <a:lstStyle/>
                    <a:p>
                      <a:pPr algn="ctr" fontAlgn="t"/>
                      <a:r>
                        <a:rPr lang="en-US" sz="1600" dirty="0">
                          <a:effectLst/>
                        </a:rPr>
                        <a:t>Arc</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a:txBody>
                    <a:bodyPr/>
                    <a:lstStyle/>
                    <a:p>
                      <a:pPr fontAlgn="t"/>
                      <a:r>
                        <a:rPr lang="en-US" sz="1600" dirty="0">
                          <a:effectLst/>
                        </a:rPr>
                        <a:t>Caution area</a:t>
                      </a:r>
                      <a:br>
                        <a:rPr lang="en-US" sz="1600" dirty="0">
                          <a:effectLst/>
                        </a:rPr>
                      </a:br>
                      <a:r>
                        <a:rPr lang="en-US" sz="1600" dirty="0">
                          <a:effectLst/>
                        </a:rPr>
                        <a:t>Bottom: Maximum structural cruising </a:t>
                      </a:r>
                      <a:r>
                        <a:rPr lang="en-US" sz="1600" dirty="0" smtClean="0">
                          <a:effectLst/>
                        </a:rPr>
                        <a:t>speed</a:t>
                      </a:r>
                      <a:r>
                        <a:rPr lang="en-US" sz="1600" dirty="0">
                          <a:effectLst/>
                        </a:rPr>
                        <a:t/>
                      </a:r>
                      <a:br>
                        <a:rPr lang="en-US" sz="1600" dirty="0">
                          <a:effectLst/>
                        </a:rPr>
                      </a:br>
                      <a:r>
                        <a:rPr lang="en-US" sz="1600" dirty="0">
                          <a:effectLst/>
                        </a:rPr>
                        <a:t>Top: Never exceed </a:t>
                      </a:r>
                      <a:r>
                        <a:rPr lang="en-US" sz="1600" dirty="0" smtClean="0">
                          <a:effectLst/>
                        </a:rPr>
                        <a:t>speed</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r>
              <a:tr h="439410">
                <a:tc>
                  <a:txBody>
                    <a:bodyPr/>
                    <a:lstStyle/>
                    <a:p>
                      <a:pPr algn="ctr" fontAlgn="t"/>
                      <a:r>
                        <a:rPr lang="en-US" sz="1600" dirty="0" smtClean="0">
                          <a:effectLst/>
                        </a:rPr>
                        <a:t>Red</a:t>
                      </a:r>
                    </a:p>
                    <a:p>
                      <a:pPr algn="ctr" fontAlgn="t"/>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a:effectLst/>
                        </a:rPr>
                        <a:t>Line</a:t>
                      </a: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dirty="0">
                          <a:effectLst/>
                        </a:rPr>
                        <a:t>Never exceed </a:t>
                      </a:r>
                      <a:r>
                        <a:rPr lang="en-US" sz="1600" dirty="0" smtClean="0">
                          <a:effectLst/>
                        </a:rPr>
                        <a:t>speed</a:t>
                      </a:r>
                      <a:endParaRPr lang="en-US" sz="1600" dirty="0">
                        <a:effectLst/>
                      </a:endParaRPr>
                    </a:p>
                  </a:txBody>
                  <a:tcPr marL="85517" marR="85517" marT="68414" marB="6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Oval 2"/>
          <p:cNvSpPr/>
          <p:nvPr/>
        </p:nvSpPr>
        <p:spPr>
          <a:xfrm>
            <a:off x="1696521" y="2490715"/>
            <a:ext cx="464024" cy="2354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65027" y="3555243"/>
            <a:ext cx="491319"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78674" y="4350224"/>
            <a:ext cx="477672" cy="24566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92322" y="5237330"/>
            <a:ext cx="464024" cy="2456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692322" y="6008430"/>
            <a:ext cx="464024" cy="2320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471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Custom 1">
      <a:majorFont>
        <a:latin typeface="Arial Narrow"/>
        <a:ea typeface=""/>
        <a:cs typeface=""/>
      </a:majorFont>
      <a:minorFont>
        <a:latin typeface="Arial Narrow"/>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4280</TotalTime>
  <Words>980</Words>
  <Application>Microsoft Office PowerPoint</Application>
  <PresentationFormat>Widescreen</PresentationFormat>
  <Paragraphs>91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 Narrow</vt:lpstr>
      <vt:lpstr>Calibri</vt:lpstr>
      <vt:lpstr>Imprint MT Shadow</vt:lpstr>
      <vt:lpstr>Wingdings</vt:lpstr>
      <vt:lpstr>Retrospect</vt:lpstr>
      <vt:lpstr>Aircraft Instruments</vt:lpstr>
      <vt:lpstr>Types of Instruments</vt:lpstr>
      <vt:lpstr>Primary Flight Instruments</vt:lpstr>
      <vt:lpstr>Engine and Performance Instruments</vt:lpstr>
      <vt:lpstr>Navigation Instruments</vt:lpstr>
      <vt:lpstr>Miscellaneous Instruments</vt:lpstr>
      <vt:lpstr>Airspeed Indicator</vt:lpstr>
      <vt:lpstr>Airspeed Indicator</vt:lpstr>
      <vt:lpstr>Airspeed Indicator Markings</vt:lpstr>
      <vt:lpstr>PowerPoint Presentation</vt:lpstr>
      <vt:lpstr>Working of airspeed indicator</vt:lpstr>
      <vt:lpstr>Attitude Indicator (AI)</vt:lpstr>
      <vt:lpstr>PowerPoint Presentation</vt:lpstr>
      <vt:lpstr>PowerPoint Presentation</vt:lpstr>
      <vt:lpstr>Gyroscope</vt:lpstr>
      <vt:lpstr>PowerPoint Presentation</vt:lpstr>
      <vt:lpstr>PowerPoint Presentation</vt:lpstr>
      <vt:lpstr>PowerPoint Presentation</vt:lpstr>
      <vt:lpstr>Altimeter</vt:lpstr>
      <vt:lpstr>PowerPoint Presentation</vt:lpstr>
      <vt:lpstr>PowerPoint Presentation</vt:lpstr>
      <vt:lpstr>Turn Coordinator (TC)</vt:lpstr>
      <vt:lpstr>PowerPoint Presentation</vt:lpstr>
      <vt:lpstr>PowerPoint Presentation</vt:lpstr>
      <vt:lpstr>Heading Indicator (HI)</vt:lpstr>
      <vt:lpstr>PowerPoint Presentation</vt:lpstr>
      <vt:lpstr>PowerPoint Presentation</vt:lpstr>
      <vt:lpstr>Vertical Speed Indicator (VSI)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Aircraft Instruments</dc:title>
  <dc:creator>AERO</dc:creator>
  <cp:lastModifiedBy>AERO</cp:lastModifiedBy>
  <cp:revision>55</cp:revision>
  <dcterms:created xsi:type="dcterms:W3CDTF">2025-07-11T15:53:55Z</dcterms:created>
  <dcterms:modified xsi:type="dcterms:W3CDTF">2025-07-14T16:58:40Z</dcterms:modified>
</cp:coreProperties>
</file>